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58" r:id="rId2"/>
    <p:sldId id="342" r:id="rId3"/>
    <p:sldId id="343" r:id="rId4"/>
    <p:sldId id="345" r:id="rId5"/>
    <p:sldId id="346" r:id="rId6"/>
    <p:sldId id="353" r:id="rId7"/>
    <p:sldId id="354" r:id="rId8"/>
    <p:sldId id="366" r:id="rId9"/>
    <p:sldId id="367" r:id="rId10"/>
    <p:sldId id="374" r:id="rId11"/>
    <p:sldId id="375" r:id="rId12"/>
    <p:sldId id="376" r:id="rId13"/>
    <p:sldId id="371" r:id="rId14"/>
    <p:sldId id="377" r:id="rId15"/>
    <p:sldId id="378" r:id="rId16"/>
    <p:sldId id="379" r:id="rId17"/>
    <p:sldId id="380" r:id="rId18"/>
    <p:sldId id="381" r:id="rId19"/>
    <p:sldId id="473" r:id="rId20"/>
    <p:sldId id="382" r:id="rId21"/>
    <p:sldId id="383" r:id="rId22"/>
    <p:sldId id="384" r:id="rId23"/>
    <p:sldId id="396" r:id="rId24"/>
    <p:sldId id="470" r:id="rId25"/>
    <p:sldId id="386" r:id="rId26"/>
    <p:sldId id="397" r:id="rId27"/>
    <p:sldId id="394" r:id="rId28"/>
    <p:sldId id="373" r:id="rId29"/>
    <p:sldId id="398" r:id="rId30"/>
    <p:sldId id="436" r:id="rId31"/>
    <p:sldId id="437" r:id="rId32"/>
    <p:sldId id="438" r:id="rId33"/>
    <p:sldId id="439" r:id="rId34"/>
    <p:sldId id="403" r:id="rId35"/>
    <p:sldId id="404" r:id="rId36"/>
    <p:sldId id="440" r:id="rId37"/>
    <p:sldId id="441" r:id="rId38"/>
    <p:sldId id="442" r:id="rId39"/>
    <p:sldId id="443" r:id="rId40"/>
    <p:sldId id="444" r:id="rId41"/>
    <p:sldId id="445" r:id="rId42"/>
    <p:sldId id="446" r:id="rId43"/>
    <p:sldId id="412" r:id="rId44"/>
    <p:sldId id="447" r:id="rId45"/>
    <p:sldId id="415" r:id="rId46"/>
    <p:sldId id="448" r:id="rId47"/>
    <p:sldId id="449" r:id="rId48"/>
    <p:sldId id="418" r:id="rId49"/>
    <p:sldId id="419" r:id="rId50"/>
    <p:sldId id="420" r:id="rId51"/>
    <p:sldId id="421" r:id="rId52"/>
    <p:sldId id="422" r:id="rId53"/>
    <p:sldId id="423" r:id="rId54"/>
    <p:sldId id="424" r:id="rId55"/>
    <p:sldId id="425" r:id="rId56"/>
    <p:sldId id="450" r:id="rId57"/>
    <p:sldId id="451" r:id="rId58"/>
    <p:sldId id="452" r:id="rId59"/>
    <p:sldId id="454" r:id="rId60"/>
    <p:sldId id="453" r:id="rId61"/>
    <p:sldId id="455" r:id="rId62"/>
    <p:sldId id="456" r:id="rId63"/>
    <p:sldId id="457" r:id="rId64"/>
    <p:sldId id="458" r:id="rId65"/>
    <p:sldId id="434" r:id="rId66"/>
    <p:sldId id="435" r:id="rId67"/>
    <p:sldId id="460" r:id="rId68"/>
    <p:sldId id="459" r:id="rId69"/>
    <p:sldId id="461" r:id="rId70"/>
    <p:sldId id="468" r:id="rId71"/>
    <p:sldId id="469" r:id="rId72"/>
    <p:sldId id="467" r:id="rId73"/>
    <p:sldId id="462" r:id="rId74"/>
    <p:sldId id="463" r:id="rId75"/>
    <p:sldId id="464" r:id="rId76"/>
    <p:sldId id="465" r:id="rId77"/>
    <p:sldId id="466" r:id="rId78"/>
    <p:sldId id="471" r:id="rId79"/>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68" autoAdjust="0"/>
  </p:normalViewPr>
  <p:slideViewPr>
    <p:cSldViewPr>
      <p:cViewPr varScale="1">
        <p:scale>
          <a:sx n="109" d="100"/>
          <a:sy n="109" d="100"/>
        </p:scale>
        <p:origin x="2556" y="76"/>
      </p:cViewPr>
      <p:guideLst>
        <p:guide orient="horz" pos="1800"/>
        <p:guide pos="2880"/>
      </p:guideLst>
    </p:cSldViewPr>
  </p:slideViewPr>
  <p:notesTextViewPr>
    <p:cViewPr>
      <p:scale>
        <a:sx n="1" d="1"/>
        <a:sy n="1" d="1"/>
      </p:scale>
      <p:origin x="0" y="0"/>
    </p:cViewPr>
  </p:notesTextViewPr>
  <p:sorterViewPr>
    <p:cViewPr>
      <p:scale>
        <a:sx n="50" d="100"/>
        <a:sy n="50" d="100"/>
      </p:scale>
      <p:origin x="0" y="6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CA"/>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732C83B3-828C-43A5-A18F-F4C0E4404623}" type="datetimeFigureOut">
              <a:rPr lang="en-CA" smtClean="0"/>
              <a:t>2021-09-02</a:t>
            </a:fld>
            <a:endParaRPr lang="en-CA"/>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CA"/>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D4EDF871-D0D0-45ED-B62D-B6D2DEEC13F7}" type="slidenum">
              <a:rPr lang="en-CA" smtClean="0"/>
              <a:t>‹#›</a:t>
            </a:fld>
            <a:endParaRPr lang="en-CA"/>
          </a:p>
        </p:txBody>
      </p:sp>
    </p:spTree>
    <p:extLst>
      <p:ext uri="{BB962C8B-B14F-4D97-AF65-F5344CB8AC3E}">
        <p14:creationId xmlns:p14="http://schemas.microsoft.com/office/powerpoint/2010/main" val="2453804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2AEAB4A1-E81B-4C82-AE85-A05DDEC612DF}" type="datetimeFigureOut">
              <a:rPr lang="en-CA" smtClean="0"/>
              <a:t>2021-09-02</a:t>
            </a:fld>
            <a:endParaRPr lang="en-CA"/>
          </a:p>
        </p:txBody>
      </p:sp>
      <p:sp>
        <p:nvSpPr>
          <p:cNvPr id="4" name="Slide Image Placeholder 3"/>
          <p:cNvSpPr>
            <a:spLocks noGrp="1" noRot="1" noChangeAspect="1"/>
          </p:cNvSpPr>
          <p:nvPr>
            <p:ph type="sldImg" idx="2"/>
          </p:nvPr>
        </p:nvSpPr>
        <p:spPr>
          <a:xfrm>
            <a:off x="717550" y="698500"/>
            <a:ext cx="5575300" cy="3486150"/>
          </a:xfrm>
          <a:prstGeom prst="rect">
            <a:avLst/>
          </a:prstGeom>
          <a:noFill/>
          <a:ln w="12700">
            <a:solidFill>
              <a:prstClr val="black"/>
            </a:solidFill>
          </a:ln>
        </p:spPr>
        <p:txBody>
          <a:bodyPr vert="horz" lIns="93172" tIns="46586" rIns="93172" bIns="46586"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BE8C283A-D4A9-4041-BE39-FD29FB2B9F26}" type="slidenum">
              <a:rPr lang="en-CA" smtClean="0"/>
              <a:t>‹#›</a:t>
            </a:fld>
            <a:endParaRPr lang="en-CA"/>
          </a:p>
        </p:txBody>
      </p:sp>
    </p:spTree>
    <p:extLst>
      <p:ext uri="{BB962C8B-B14F-4D97-AF65-F5344CB8AC3E}">
        <p14:creationId xmlns:p14="http://schemas.microsoft.com/office/powerpoint/2010/main" val="428722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8C283A-D4A9-4041-BE39-FD29FB2B9F26}" type="slidenum">
              <a:rPr lang="en-CA" smtClean="0"/>
              <a:t>1</a:t>
            </a:fld>
            <a:endParaRPr lang="en-CA"/>
          </a:p>
        </p:txBody>
      </p:sp>
    </p:spTree>
    <p:extLst>
      <p:ext uri="{BB962C8B-B14F-4D97-AF65-F5344CB8AC3E}">
        <p14:creationId xmlns:p14="http://schemas.microsoft.com/office/powerpoint/2010/main" val="319611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5E4B3-D778-4B1C-89AA-F857DB420E95}" type="slidenum">
              <a:rPr lang="en-US" altLang="en-US"/>
              <a:pPr/>
              <a:t>10</a:t>
            </a:fld>
            <a:endParaRPr lang="en-US" altLang="en-US"/>
          </a:p>
        </p:txBody>
      </p:sp>
      <p:sp>
        <p:nvSpPr>
          <p:cNvPr id="67586" name="Rectangle 2"/>
          <p:cNvSpPr>
            <a:spLocks noGrp="1" noRot="1" noChangeAspect="1" noChangeArrowheads="1" noTextEdit="1"/>
          </p:cNvSpPr>
          <p:nvPr>
            <p:ph type="sldImg"/>
          </p:nvPr>
        </p:nvSpPr>
        <p:spPr>
          <a:xfrm>
            <a:off x="717550" y="698500"/>
            <a:ext cx="5575300" cy="3486150"/>
          </a:xfrm>
          <a:ln/>
        </p:spPr>
      </p:sp>
      <p:sp>
        <p:nvSpPr>
          <p:cNvPr id="675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9487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5E4B3-D778-4B1C-89AA-F857DB420E95}" type="slidenum">
              <a:rPr lang="en-US" altLang="en-US"/>
              <a:pPr/>
              <a:t>11</a:t>
            </a:fld>
            <a:endParaRPr lang="en-US" altLang="en-US"/>
          </a:p>
        </p:txBody>
      </p:sp>
      <p:sp>
        <p:nvSpPr>
          <p:cNvPr id="67586" name="Rectangle 2"/>
          <p:cNvSpPr>
            <a:spLocks noGrp="1" noRot="1" noChangeAspect="1" noChangeArrowheads="1" noTextEdit="1"/>
          </p:cNvSpPr>
          <p:nvPr>
            <p:ph type="sldImg"/>
          </p:nvPr>
        </p:nvSpPr>
        <p:spPr>
          <a:xfrm>
            <a:off x="717550" y="698500"/>
            <a:ext cx="5575300" cy="3486150"/>
          </a:xfrm>
          <a:ln/>
        </p:spPr>
      </p:sp>
      <p:sp>
        <p:nvSpPr>
          <p:cNvPr id="675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7688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5E4B3-D778-4B1C-89AA-F857DB420E95}" type="slidenum">
              <a:rPr lang="en-US" altLang="en-US"/>
              <a:pPr/>
              <a:t>12</a:t>
            </a:fld>
            <a:endParaRPr lang="en-US" altLang="en-US"/>
          </a:p>
        </p:txBody>
      </p:sp>
      <p:sp>
        <p:nvSpPr>
          <p:cNvPr id="67586" name="Rectangle 2"/>
          <p:cNvSpPr>
            <a:spLocks noGrp="1" noRot="1" noChangeAspect="1" noChangeArrowheads="1" noTextEdit="1"/>
          </p:cNvSpPr>
          <p:nvPr>
            <p:ph type="sldImg"/>
          </p:nvPr>
        </p:nvSpPr>
        <p:spPr>
          <a:xfrm>
            <a:off x="717550" y="698500"/>
            <a:ext cx="5575300" cy="3486150"/>
          </a:xfrm>
          <a:ln/>
        </p:spPr>
      </p:sp>
      <p:sp>
        <p:nvSpPr>
          <p:cNvPr id="675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43396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47A2E-72AF-4042-87CA-C5244DA83370}" type="slidenum">
              <a:rPr lang="en-US" altLang="en-US"/>
              <a:pPr/>
              <a:t>13</a:t>
            </a:fld>
            <a:endParaRPr lang="en-US" altLang="en-US"/>
          </a:p>
        </p:txBody>
      </p:sp>
      <p:sp>
        <p:nvSpPr>
          <p:cNvPr id="82946" name="Rectangle 2"/>
          <p:cNvSpPr>
            <a:spLocks noGrp="1" noRot="1" noChangeAspect="1" noChangeArrowheads="1" noTextEdit="1"/>
          </p:cNvSpPr>
          <p:nvPr>
            <p:ph type="sldImg"/>
          </p:nvPr>
        </p:nvSpPr>
        <p:spPr>
          <a:xfrm>
            <a:off x="717550" y="698500"/>
            <a:ext cx="5575300" cy="3486150"/>
          </a:xfrm>
          <a:ln/>
        </p:spPr>
      </p:sp>
      <p:sp>
        <p:nvSpPr>
          <p:cNvPr id="82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7590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8C283A-D4A9-4041-BE39-FD29FB2B9F26}" type="slidenum">
              <a:rPr lang="en-CA" smtClean="0"/>
              <a:t>14</a:t>
            </a:fld>
            <a:endParaRPr lang="en-CA"/>
          </a:p>
        </p:txBody>
      </p:sp>
    </p:spTree>
    <p:extLst>
      <p:ext uri="{BB962C8B-B14F-4D97-AF65-F5344CB8AC3E}">
        <p14:creationId xmlns:p14="http://schemas.microsoft.com/office/powerpoint/2010/main" val="1317177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0374606-30A4-41A5-B5C9-DCF7F4C15ADC}" type="slidenum">
              <a:rPr lang="en-US" altLang="en-US"/>
              <a:pPr/>
              <a:t>15</a:t>
            </a:fld>
            <a:endParaRPr lang="en-US" altLang="en-US"/>
          </a:p>
        </p:txBody>
      </p:sp>
      <p:sp>
        <p:nvSpPr>
          <p:cNvPr id="107522" name="Rectangle 2"/>
          <p:cNvSpPr>
            <a:spLocks noGrp="1" noRot="1" noChangeAspect="1" noChangeArrowheads="1" noTextEdit="1"/>
          </p:cNvSpPr>
          <p:nvPr>
            <p:ph type="sldImg"/>
          </p:nvPr>
        </p:nvSpPr>
        <p:spPr>
          <a:xfrm>
            <a:off x="717550" y="698500"/>
            <a:ext cx="5575300" cy="3486150"/>
          </a:xfrm>
          <a:ln/>
        </p:spPr>
      </p:sp>
      <p:sp>
        <p:nvSpPr>
          <p:cNvPr id="107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62847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6AA8DD8-404B-4A98-BD9B-73036B66C32F}" type="slidenum">
              <a:rPr lang="en-US" altLang="en-US"/>
              <a:pPr/>
              <a:t>16</a:t>
            </a:fld>
            <a:endParaRPr lang="en-US" altLang="en-US"/>
          </a:p>
        </p:txBody>
      </p:sp>
      <p:sp>
        <p:nvSpPr>
          <p:cNvPr id="111618" name="Rectangle 2"/>
          <p:cNvSpPr>
            <a:spLocks noGrp="1" noRot="1" noChangeAspect="1" noChangeArrowheads="1" noTextEdit="1"/>
          </p:cNvSpPr>
          <p:nvPr>
            <p:ph type="sldImg"/>
          </p:nvPr>
        </p:nvSpPr>
        <p:spPr>
          <a:xfrm>
            <a:off x="717550" y="698500"/>
            <a:ext cx="5575300" cy="3486150"/>
          </a:xfrm>
          <a:ln/>
        </p:spPr>
      </p:sp>
      <p:sp>
        <p:nvSpPr>
          <p:cNvPr id="1116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65598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9187B55-24AA-4CD6-9CF3-4548CBA5E6BB}" type="slidenum">
              <a:rPr lang="en-US" altLang="en-US"/>
              <a:pPr/>
              <a:t>17</a:t>
            </a:fld>
            <a:endParaRPr lang="en-US" altLang="en-US"/>
          </a:p>
        </p:txBody>
      </p:sp>
      <p:sp>
        <p:nvSpPr>
          <p:cNvPr id="114690" name="Rectangle 1026"/>
          <p:cNvSpPr>
            <a:spLocks noGrp="1" noRot="1" noChangeAspect="1" noChangeArrowheads="1" noTextEdit="1"/>
          </p:cNvSpPr>
          <p:nvPr>
            <p:ph type="sldImg"/>
          </p:nvPr>
        </p:nvSpPr>
        <p:spPr>
          <a:xfrm>
            <a:off x="717550" y="698500"/>
            <a:ext cx="5575300" cy="3486150"/>
          </a:xfrm>
          <a:ln/>
        </p:spPr>
      </p:sp>
      <p:sp>
        <p:nvSpPr>
          <p:cNvPr id="114691"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2703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DE0B6A2-1D18-4F1B-B5FA-4D11230BED0B}" type="slidenum">
              <a:rPr lang="en-US" altLang="en-US"/>
              <a:pPr/>
              <a:t>18</a:t>
            </a:fld>
            <a:endParaRPr lang="en-US" altLang="en-US"/>
          </a:p>
        </p:txBody>
      </p:sp>
      <p:sp>
        <p:nvSpPr>
          <p:cNvPr id="116738" name="Rectangle 2"/>
          <p:cNvSpPr>
            <a:spLocks noGrp="1" noRot="1" noChangeAspect="1" noChangeArrowheads="1" noTextEdit="1"/>
          </p:cNvSpPr>
          <p:nvPr>
            <p:ph type="sldImg"/>
          </p:nvPr>
        </p:nvSpPr>
        <p:spPr>
          <a:xfrm>
            <a:off x="717550" y="698500"/>
            <a:ext cx="5575300" cy="3486150"/>
          </a:xfrm>
          <a:ln/>
        </p:spPr>
      </p:sp>
      <p:sp>
        <p:nvSpPr>
          <p:cNvPr id="1167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8080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DE0B6A2-1D18-4F1B-B5FA-4D11230BED0B}" type="slidenum">
              <a:rPr lang="en-US" altLang="en-US"/>
              <a:pPr/>
              <a:t>19</a:t>
            </a:fld>
            <a:endParaRPr lang="en-US" altLang="en-US"/>
          </a:p>
        </p:txBody>
      </p:sp>
      <p:sp>
        <p:nvSpPr>
          <p:cNvPr id="116738" name="Rectangle 2"/>
          <p:cNvSpPr>
            <a:spLocks noGrp="1" noRot="1" noChangeAspect="1" noChangeArrowheads="1" noTextEdit="1"/>
          </p:cNvSpPr>
          <p:nvPr>
            <p:ph type="sldImg"/>
          </p:nvPr>
        </p:nvSpPr>
        <p:spPr>
          <a:xfrm>
            <a:off x="717550" y="698500"/>
            <a:ext cx="5575300" cy="3486150"/>
          </a:xfrm>
          <a:ln/>
        </p:spPr>
      </p:sp>
      <p:sp>
        <p:nvSpPr>
          <p:cNvPr id="1167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5313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8C283A-D4A9-4041-BE39-FD29FB2B9F26}" type="slidenum">
              <a:rPr lang="en-CA" smtClean="0"/>
              <a:t>2</a:t>
            </a:fld>
            <a:endParaRPr lang="en-CA"/>
          </a:p>
        </p:txBody>
      </p:sp>
    </p:spTree>
    <p:extLst>
      <p:ext uri="{BB962C8B-B14F-4D97-AF65-F5344CB8AC3E}">
        <p14:creationId xmlns:p14="http://schemas.microsoft.com/office/powerpoint/2010/main" val="3786581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143330A-B454-4C38-A81C-5C2F64D9B95F}" type="slidenum">
              <a:rPr lang="en-US" altLang="en-US"/>
              <a:pPr/>
              <a:t>20</a:t>
            </a:fld>
            <a:endParaRPr lang="en-US" altLang="en-US"/>
          </a:p>
        </p:txBody>
      </p:sp>
      <p:sp>
        <p:nvSpPr>
          <p:cNvPr id="117762" name="Rectangle 2"/>
          <p:cNvSpPr>
            <a:spLocks noGrp="1" noRot="1" noChangeAspect="1" noChangeArrowheads="1" noTextEdit="1"/>
          </p:cNvSpPr>
          <p:nvPr>
            <p:ph type="sldImg"/>
          </p:nvPr>
        </p:nvSpPr>
        <p:spPr>
          <a:xfrm>
            <a:off x="717550" y="698500"/>
            <a:ext cx="5575300" cy="3486150"/>
          </a:xfrm>
          <a:ln/>
        </p:spPr>
      </p:sp>
      <p:sp>
        <p:nvSpPr>
          <p:cNvPr id="1177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65805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C19BF78-8603-4D6A-BEA0-33B45F63C76F}" type="slidenum">
              <a:rPr lang="en-US" altLang="en-US"/>
              <a:pPr/>
              <a:t>21</a:t>
            </a:fld>
            <a:endParaRPr lang="en-US" altLang="en-US"/>
          </a:p>
        </p:txBody>
      </p:sp>
      <p:sp>
        <p:nvSpPr>
          <p:cNvPr id="123906" name="Rectangle 2"/>
          <p:cNvSpPr>
            <a:spLocks noGrp="1" noRot="1" noChangeAspect="1" noChangeArrowheads="1" noTextEdit="1"/>
          </p:cNvSpPr>
          <p:nvPr>
            <p:ph type="sldImg"/>
          </p:nvPr>
        </p:nvSpPr>
        <p:spPr>
          <a:xfrm>
            <a:off x="717550" y="698500"/>
            <a:ext cx="5575300" cy="3486150"/>
          </a:xfrm>
          <a:ln/>
        </p:spPr>
      </p:sp>
      <p:sp>
        <p:nvSpPr>
          <p:cNvPr id="1239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33539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0668827-48E3-481F-89CE-E86B56B7962C}" type="slidenum">
              <a:rPr lang="en-US" altLang="en-US"/>
              <a:pPr/>
              <a:t>22</a:t>
            </a:fld>
            <a:endParaRPr lang="en-US" altLang="en-US"/>
          </a:p>
        </p:txBody>
      </p:sp>
      <p:sp>
        <p:nvSpPr>
          <p:cNvPr id="125954" name="Rectangle 2"/>
          <p:cNvSpPr>
            <a:spLocks noGrp="1" noRot="1" noChangeAspect="1" noChangeArrowheads="1" noTextEdit="1"/>
          </p:cNvSpPr>
          <p:nvPr>
            <p:ph type="sldImg"/>
          </p:nvPr>
        </p:nvSpPr>
        <p:spPr>
          <a:xfrm>
            <a:off x="717550" y="698500"/>
            <a:ext cx="5575300" cy="3486150"/>
          </a:xfrm>
          <a:ln/>
        </p:spPr>
      </p:sp>
      <p:sp>
        <p:nvSpPr>
          <p:cNvPr id="1259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51176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0668827-48E3-481F-89CE-E86B56B7962C}" type="slidenum">
              <a:rPr lang="en-US" altLang="en-US"/>
              <a:pPr/>
              <a:t>23</a:t>
            </a:fld>
            <a:endParaRPr lang="en-US" altLang="en-US"/>
          </a:p>
        </p:txBody>
      </p:sp>
      <p:sp>
        <p:nvSpPr>
          <p:cNvPr id="125954" name="Rectangle 2"/>
          <p:cNvSpPr>
            <a:spLocks noGrp="1" noRot="1" noChangeAspect="1" noChangeArrowheads="1" noTextEdit="1"/>
          </p:cNvSpPr>
          <p:nvPr>
            <p:ph type="sldImg"/>
          </p:nvPr>
        </p:nvSpPr>
        <p:spPr>
          <a:xfrm>
            <a:off x="717550" y="698500"/>
            <a:ext cx="5575300" cy="3486150"/>
          </a:xfrm>
          <a:ln/>
        </p:spPr>
      </p:sp>
      <p:sp>
        <p:nvSpPr>
          <p:cNvPr id="1259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06880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0668827-48E3-481F-89CE-E86B56B7962C}" type="slidenum">
              <a:rPr lang="en-US" altLang="en-US"/>
              <a:pPr/>
              <a:t>24</a:t>
            </a:fld>
            <a:endParaRPr lang="en-US" altLang="en-US"/>
          </a:p>
        </p:txBody>
      </p:sp>
      <p:sp>
        <p:nvSpPr>
          <p:cNvPr id="125954" name="Rectangle 2"/>
          <p:cNvSpPr>
            <a:spLocks noGrp="1" noRot="1" noChangeAspect="1" noChangeArrowheads="1" noTextEdit="1"/>
          </p:cNvSpPr>
          <p:nvPr>
            <p:ph type="sldImg"/>
          </p:nvPr>
        </p:nvSpPr>
        <p:spPr>
          <a:xfrm>
            <a:off x="717550" y="698500"/>
            <a:ext cx="5575300" cy="3486150"/>
          </a:xfrm>
          <a:ln/>
        </p:spPr>
      </p:sp>
      <p:sp>
        <p:nvSpPr>
          <p:cNvPr id="1259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46226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E054F1E-7963-4980-98BE-A7DC62C7FBF0}" type="slidenum">
              <a:rPr lang="en-US" altLang="en-US"/>
              <a:pPr/>
              <a:t>25</a:t>
            </a:fld>
            <a:endParaRPr lang="en-US" altLang="en-US"/>
          </a:p>
        </p:txBody>
      </p:sp>
      <p:sp>
        <p:nvSpPr>
          <p:cNvPr id="131074" name="Rectangle 2"/>
          <p:cNvSpPr>
            <a:spLocks noGrp="1" noRot="1" noChangeAspect="1" noChangeArrowheads="1" noTextEdit="1"/>
          </p:cNvSpPr>
          <p:nvPr>
            <p:ph type="sldImg"/>
          </p:nvPr>
        </p:nvSpPr>
        <p:spPr>
          <a:xfrm>
            <a:off x="717550" y="698500"/>
            <a:ext cx="5575300" cy="3486150"/>
          </a:xfrm>
          <a:ln/>
        </p:spPr>
      </p:sp>
      <p:sp>
        <p:nvSpPr>
          <p:cNvPr id="131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69765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E054F1E-7963-4980-98BE-A7DC62C7FBF0}" type="slidenum">
              <a:rPr lang="en-US" altLang="en-US"/>
              <a:pPr/>
              <a:t>26</a:t>
            </a:fld>
            <a:endParaRPr lang="en-US" altLang="en-US"/>
          </a:p>
        </p:txBody>
      </p:sp>
      <p:sp>
        <p:nvSpPr>
          <p:cNvPr id="131074" name="Rectangle 2"/>
          <p:cNvSpPr>
            <a:spLocks noGrp="1" noRot="1" noChangeAspect="1" noChangeArrowheads="1" noTextEdit="1"/>
          </p:cNvSpPr>
          <p:nvPr>
            <p:ph type="sldImg"/>
          </p:nvPr>
        </p:nvSpPr>
        <p:spPr>
          <a:xfrm>
            <a:off x="717550" y="698500"/>
            <a:ext cx="5575300" cy="3486150"/>
          </a:xfrm>
          <a:ln/>
        </p:spPr>
      </p:sp>
      <p:sp>
        <p:nvSpPr>
          <p:cNvPr id="131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71860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6AB5610-1059-4C84-9F4E-BBF69F6F7362}" type="slidenum">
              <a:rPr lang="en-US" altLang="en-US"/>
              <a:pPr/>
              <a:t>27</a:t>
            </a:fld>
            <a:endParaRPr lang="en-US" altLang="en-US"/>
          </a:p>
        </p:txBody>
      </p:sp>
      <p:sp>
        <p:nvSpPr>
          <p:cNvPr id="147458" name="Rectangle 2"/>
          <p:cNvSpPr>
            <a:spLocks noGrp="1" noRot="1" noChangeAspect="1" noChangeArrowheads="1" noTextEdit="1"/>
          </p:cNvSpPr>
          <p:nvPr>
            <p:ph type="sldImg"/>
          </p:nvPr>
        </p:nvSpPr>
        <p:spPr>
          <a:xfrm>
            <a:off x="717550" y="698500"/>
            <a:ext cx="5575300" cy="3486150"/>
          </a:xfrm>
          <a:ln/>
        </p:spPr>
      </p:sp>
      <p:sp>
        <p:nvSpPr>
          <p:cNvPr id="147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4706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F73D-34B7-43DB-85E4-D23D85CB4409}" type="slidenum">
              <a:rPr lang="en-US" altLang="en-US"/>
              <a:pPr/>
              <a:t>28</a:t>
            </a:fld>
            <a:endParaRPr lang="en-US" altLang="en-US"/>
          </a:p>
        </p:txBody>
      </p:sp>
      <p:sp>
        <p:nvSpPr>
          <p:cNvPr id="62466" name="Rectangle 2"/>
          <p:cNvSpPr>
            <a:spLocks noGrp="1" noRot="1" noChangeAspect="1" noChangeArrowheads="1" noTextEdit="1"/>
          </p:cNvSpPr>
          <p:nvPr>
            <p:ph type="sldImg"/>
          </p:nvPr>
        </p:nvSpPr>
        <p:spPr>
          <a:xfrm>
            <a:off x="717550" y="698500"/>
            <a:ext cx="5575300" cy="3486150"/>
          </a:xfrm>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04960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C187E-2EBF-4BE1-88B9-738DD2A2AED2}" type="slidenum">
              <a:rPr lang="en-US" altLang="en-US"/>
              <a:pPr/>
              <a:t>29</a:t>
            </a:fld>
            <a:endParaRPr lang="en-US" altLang="en-US"/>
          </a:p>
        </p:txBody>
      </p:sp>
      <p:sp>
        <p:nvSpPr>
          <p:cNvPr id="150530" name="Rectangle 1026"/>
          <p:cNvSpPr>
            <a:spLocks noGrp="1" noRot="1" noChangeAspect="1" noChangeArrowheads="1" noTextEdit="1"/>
          </p:cNvSpPr>
          <p:nvPr>
            <p:ph type="sldImg"/>
          </p:nvPr>
        </p:nvSpPr>
        <p:spPr>
          <a:xfrm>
            <a:off x="717550" y="698500"/>
            <a:ext cx="5575300" cy="3486150"/>
          </a:xfrm>
          <a:ln/>
        </p:spPr>
      </p:sp>
      <p:sp>
        <p:nvSpPr>
          <p:cNvPr id="150531"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8863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8D1FE-91AA-4093-A393-29E3F71A4EFA}" type="slidenum">
              <a:rPr lang="en-US" altLang="en-US"/>
              <a:pPr/>
              <a:t>3</a:t>
            </a:fld>
            <a:endParaRPr lang="en-US" altLang="en-US"/>
          </a:p>
        </p:txBody>
      </p:sp>
      <p:sp>
        <p:nvSpPr>
          <p:cNvPr id="51202" name="Rectangle 2"/>
          <p:cNvSpPr>
            <a:spLocks noGrp="1" noRot="1" noChangeAspect="1" noChangeArrowheads="1" noTextEdit="1"/>
          </p:cNvSpPr>
          <p:nvPr>
            <p:ph type="sldImg"/>
          </p:nvPr>
        </p:nvSpPr>
        <p:spPr>
          <a:xfrm>
            <a:off x="717550" y="698500"/>
            <a:ext cx="5575300" cy="3486150"/>
          </a:xfrm>
          <a:ln/>
        </p:spPr>
      </p:sp>
      <p:sp>
        <p:nvSpPr>
          <p:cNvPr id="512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9826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C187E-2EBF-4BE1-88B9-738DD2A2AED2}" type="slidenum">
              <a:rPr lang="en-US" altLang="en-US"/>
              <a:pPr/>
              <a:t>30</a:t>
            </a:fld>
            <a:endParaRPr lang="en-US" altLang="en-US"/>
          </a:p>
        </p:txBody>
      </p:sp>
      <p:sp>
        <p:nvSpPr>
          <p:cNvPr id="150530" name="Rectangle 1026"/>
          <p:cNvSpPr>
            <a:spLocks noGrp="1" noRot="1" noChangeAspect="1" noChangeArrowheads="1" noTextEdit="1"/>
          </p:cNvSpPr>
          <p:nvPr>
            <p:ph type="sldImg"/>
          </p:nvPr>
        </p:nvSpPr>
        <p:spPr>
          <a:xfrm>
            <a:off x="717550" y="698500"/>
            <a:ext cx="5575300" cy="3486150"/>
          </a:xfrm>
          <a:ln/>
        </p:spPr>
      </p:sp>
      <p:sp>
        <p:nvSpPr>
          <p:cNvPr id="150531"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25074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C187E-2EBF-4BE1-88B9-738DD2A2AED2}" type="slidenum">
              <a:rPr lang="en-US" altLang="en-US"/>
              <a:pPr/>
              <a:t>31</a:t>
            </a:fld>
            <a:endParaRPr lang="en-US" altLang="en-US"/>
          </a:p>
        </p:txBody>
      </p:sp>
      <p:sp>
        <p:nvSpPr>
          <p:cNvPr id="150530" name="Rectangle 1026"/>
          <p:cNvSpPr>
            <a:spLocks noGrp="1" noRot="1" noChangeAspect="1" noChangeArrowheads="1" noTextEdit="1"/>
          </p:cNvSpPr>
          <p:nvPr>
            <p:ph type="sldImg"/>
          </p:nvPr>
        </p:nvSpPr>
        <p:spPr>
          <a:xfrm>
            <a:off x="717550" y="698500"/>
            <a:ext cx="5575300" cy="3486150"/>
          </a:xfrm>
          <a:ln/>
        </p:spPr>
      </p:sp>
      <p:sp>
        <p:nvSpPr>
          <p:cNvPr id="150531"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68967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C187E-2EBF-4BE1-88B9-738DD2A2AED2}" type="slidenum">
              <a:rPr lang="en-US" altLang="en-US"/>
              <a:pPr/>
              <a:t>32</a:t>
            </a:fld>
            <a:endParaRPr lang="en-US" altLang="en-US"/>
          </a:p>
        </p:txBody>
      </p:sp>
      <p:sp>
        <p:nvSpPr>
          <p:cNvPr id="150530" name="Rectangle 1026"/>
          <p:cNvSpPr>
            <a:spLocks noGrp="1" noRot="1" noChangeAspect="1" noChangeArrowheads="1" noTextEdit="1"/>
          </p:cNvSpPr>
          <p:nvPr>
            <p:ph type="sldImg"/>
          </p:nvPr>
        </p:nvSpPr>
        <p:spPr>
          <a:xfrm>
            <a:off x="717550" y="698500"/>
            <a:ext cx="5575300" cy="3486150"/>
          </a:xfrm>
          <a:ln/>
        </p:spPr>
      </p:sp>
      <p:sp>
        <p:nvSpPr>
          <p:cNvPr id="150531"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49870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C187E-2EBF-4BE1-88B9-738DD2A2AED2}" type="slidenum">
              <a:rPr lang="en-US" altLang="en-US"/>
              <a:pPr/>
              <a:t>33</a:t>
            </a:fld>
            <a:endParaRPr lang="en-US" altLang="en-US"/>
          </a:p>
        </p:txBody>
      </p:sp>
      <p:sp>
        <p:nvSpPr>
          <p:cNvPr id="150530" name="Rectangle 1026"/>
          <p:cNvSpPr>
            <a:spLocks noGrp="1" noRot="1" noChangeAspect="1" noChangeArrowheads="1" noTextEdit="1"/>
          </p:cNvSpPr>
          <p:nvPr>
            <p:ph type="sldImg"/>
          </p:nvPr>
        </p:nvSpPr>
        <p:spPr>
          <a:xfrm>
            <a:off x="717550" y="698500"/>
            <a:ext cx="5575300" cy="3486150"/>
          </a:xfrm>
          <a:ln/>
        </p:spPr>
      </p:sp>
      <p:sp>
        <p:nvSpPr>
          <p:cNvPr id="150531"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60415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E46D6-838E-40BA-BBA8-63B8223C20CC}" type="slidenum">
              <a:rPr lang="en-US" altLang="en-US"/>
              <a:pPr/>
              <a:t>34</a:t>
            </a:fld>
            <a:endParaRPr lang="en-US" altLang="en-US"/>
          </a:p>
        </p:txBody>
      </p:sp>
      <p:sp>
        <p:nvSpPr>
          <p:cNvPr id="155650" name="Rectangle 1026"/>
          <p:cNvSpPr>
            <a:spLocks noGrp="1" noRot="1" noChangeAspect="1" noChangeArrowheads="1" noTextEdit="1"/>
          </p:cNvSpPr>
          <p:nvPr>
            <p:ph type="sldImg"/>
          </p:nvPr>
        </p:nvSpPr>
        <p:spPr>
          <a:xfrm>
            <a:off x="717550" y="698500"/>
            <a:ext cx="5575300" cy="3486150"/>
          </a:xfrm>
          <a:ln/>
        </p:spPr>
      </p:sp>
      <p:sp>
        <p:nvSpPr>
          <p:cNvPr id="155651"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38803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C16F2-4082-4C4D-AFD6-5B93482BF140}" type="slidenum">
              <a:rPr lang="en-US" altLang="en-US"/>
              <a:pPr/>
              <a:t>35</a:t>
            </a:fld>
            <a:endParaRPr lang="en-US" altLang="en-US"/>
          </a:p>
        </p:txBody>
      </p:sp>
      <p:sp>
        <p:nvSpPr>
          <p:cNvPr id="157698" name="Rectangle 1026"/>
          <p:cNvSpPr>
            <a:spLocks noGrp="1" noRot="1" noChangeAspect="1" noChangeArrowheads="1" noTextEdit="1"/>
          </p:cNvSpPr>
          <p:nvPr>
            <p:ph type="sldImg"/>
          </p:nvPr>
        </p:nvSpPr>
        <p:spPr>
          <a:xfrm>
            <a:off x="717550" y="698500"/>
            <a:ext cx="5575300" cy="3486150"/>
          </a:xfrm>
          <a:ln/>
        </p:spPr>
      </p:sp>
      <p:sp>
        <p:nvSpPr>
          <p:cNvPr id="157699"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59592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C16F2-4082-4C4D-AFD6-5B93482BF140}" type="slidenum">
              <a:rPr lang="en-US" altLang="en-US"/>
              <a:pPr/>
              <a:t>36</a:t>
            </a:fld>
            <a:endParaRPr lang="en-US" altLang="en-US"/>
          </a:p>
        </p:txBody>
      </p:sp>
      <p:sp>
        <p:nvSpPr>
          <p:cNvPr id="157698" name="Rectangle 1026"/>
          <p:cNvSpPr>
            <a:spLocks noGrp="1" noRot="1" noChangeAspect="1" noChangeArrowheads="1" noTextEdit="1"/>
          </p:cNvSpPr>
          <p:nvPr>
            <p:ph type="sldImg"/>
          </p:nvPr>
        </p:nvSpPr>
        <p:spPr>
          <a:xfrm>
            <a:off x="717550" y="698500"/>
            <a:ext cx="5575300" cy="3486150"/>
          </a:xfrm>
          <a:ln/>
        </p:spPr>
      </p:sp>
      <p:sp>
        <p:nvSpPr>
          <p:cNvPr id="157699" name="Rectangle 1027"/>
          <p:cNvSpPr>
            <a:spLocks noGrp="1" noChangeArrowheads="1"/>
          </p:cNvSpPr>
          <p:nvPr>
            <p:ph type="body" idx="1"/>
          </p:nvPr>
        </p:nvSpPr>
        <p:spPr/>
        <p:txBody>
          <a:bodyPr/>
          <a:lstStyle/>
          <a:p>
            <a:r>
              <a:rPr lang="en-US" altLang="en-US" dirty="0" smtClean="0"/>
              <a:t>!</a:t>
            </a:r>
            <a:endParaRPr lang="en-US" altLang="en-US" dirty="0"/>
          </a:p>
        </p:txBody>
      </p:sp>
    </p:spTree>
    <p:extLst>
      <p:ext uri="{BB962C8B-B14F-4D97-AF65-F5344CB8AC3E}">
        <p14:creationId xmlns:p14="http://schemas.microsoft.com/office/powerpoint/2010/main" val="519742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C16F2-4082-4C4D-AFD6-5B93482BF140}" type="slidenum">
              <a:rPr lang="en-US" altLang="en-US"/>
              <a:pPr/>
              <a:t>37</a:t>
            </a:fld>
            <a:endParaRPr lang="en-US" altLang="en-US"/>
          </a:p>
        </p:txBody>
      </p:sp>
      <p:sp>
        <p:nvSpPr>
          <p:cNvPr id="157698" name="Rectangle 1026"/>
          <p:cNvSpPr>
            <a:spLocks noGrp="1" noRot="1" noChangeAspect="1" noChangeArrowheads="1" noTextEdit="1"/>
          </p:cNvSpPr>
          <p:nvPr>
            <p:ph type="sldImg"/>
          </p:nvPr>
        </p:nvSpPr>
        <p:spPr>
          <a:xfrm>
            <a:off x="717550" y="698500"/>
            <a:ext cx="5575300" cy="3486150"/>
          </a:xfrm>
          <a:ln/>
        </p:spPr>
      </p:sp>
      <p:sp>
        <p:nvSpPr>
          <p:cNvPr id="157699" name="Rectangle 1027"/>
          <p:cNvSpPr>
            <a:spLocks noGrp="1" noChangeArrowheads="1"/>
          </p:cNvSpPr>
          <p:nvPr>
            <p:ph type="body" idx="1"/>
          </p:nvPr>
        </p:nvSpPr>
        <p:spPr/>
        <p:txBody>
          <a:bodyPr/>
          <a:lstStyle/>
          <a:p>
            <a:r>
              <a:rPr lang="en-US" altLang="en-US" dirty="0" smtClean="0"/>
              <a:t>!</a:t>
            </a:r>
            <a:endParaRPr lang="en-US" altLang="en-US" dirty="0"/>
          </a:p>
        </p:txBody>
      </p:sp>
    </p:spTree>
    <p:extLst>
      <p:ext uri="{BB962C8B-B14F-4D97-AF65-F5344CB8AC3E}">
        <p14:creationId xmlns:p14="http://schemas.microsoft.com/office/powerpoint/2010/main" val="1577685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C16F2-4082-4C4D-AFD6-5B93482BF140}" type="slidenum">
              <a:rPr lang="en-US" altLang="en-US"/>
              <a:pPr/>
              <a:t>38</a:t>
            </a:fld>
            <a:endParaRPr lang="en-US" altLang="en-US"/>
          </a:p>
        </p:txBody>
      </p:sp>
      <p:sp>
        <p:nvSpPr>
          <p:cNvPr id="157698" name="Rectangle 1026"/>
          <p:cNvSpPr>
            <a:spLocks noGrp="1" noRot="1" noChangeAspect="1" noChangeArrowheads="1" noTextEdit="1"/>
          </p:cNvSpPr>
          <p:nvPr>
            <p:ph type="sldImg"/>
          </p:nvPr>
        </p:nvSpPr>
        <p:spPr>
          <a:xfrm>
            <a:off x="717550" y="698500"/>
            <a:ext cx="5575300" cy="3486150"/>
          </a:xfrm>
          <a:ln/>
        </p:spPr>
      </p:sp>
      <p:sp>
        <p:nvSpPr>
          <p:cNvPr id="157699" name="Rectangle 1027"/>
          <p:cNvSpPr>
            <a:spLocks noGrp="1" noChangeArrowheads="1"/>
          </p:cNvSpPr>
          <p:nvPr>
            <p:ph type="body" idx="1"/>
          </p:nvPr>
        </p:nvSpPr>
        <p:spPr/>
        <p:txBody>
          <a:bodyPr/>
          <a:lstStyle/>
          <a:p>
            <a:r>
              <a:rPr lang="en-US" altLang="en-US" dirty="0" smtClean="0"/>
              <a:t>!</a:t>
            </a:r>
            <a:endParaRPr lang="en-US" altLang="en-US" dirty="0"/>
          </a:p>
        </p:txBody>
      </p:sp>
    </p:spTree>
    <p:extLst>
      <p:ext uri="{BB962C8B-B14F-4D97-AF65-F5344CB8AC3E}">
        <p14:creationId xmlns:p14="http://schemas.microsoft.com/office/powerpoint/2010/main" val="840788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C16F2-4082-4C4D-AFD6-5B93482BF140}" type="slidenum">
              <a:rPr lang="en-US" altLang="en-US"/>
              <a:pPr/>
              <a:t>39</a:t>
            </a:fld>
            <a:endParaRPr lang="en-US" altLang="en-US"/>
          </a:p>
        </p:txBody>
      </p:sp>
      <p:sp>
        <p:nvSpPr>
          <p:cNvPr id="157698" name="Rectangle 1026"/>
          <p:cNvSpPr>
            <a:spLocks noGrp="1" noRot="1" noChangeAspect="1" noChangeArrowheads="1" noTextEdit="1"/>
          </p:cNvSpPr>
          <p:nvPr>
            <p:ph type="sldImg"/>
          </p:nvPr>
        </p:nvSpPr>
        <p:spPr>
          <a:xfrm>
            <a:off x="717550" y="698500"/>
            <a:ext cx="5575300" cy="3486150"/>
          </a:xfrm>
          <a:ln/>
        </p:spPr>
      </p:sp>
      <p:sp>
        <p:nvSpPr>
          <p:cNvPr id="157699" name="Rectangle 1027"/>
          <p:cNvSpPr>
            <a:spLocks noGrp="1" noChangeArrowheads="1"/>
          </p:cNvSpPr>
          <p:nvPr>
            <p:ph type="body" idx="1"/>
          </p:nvPr>
        </p:nvSpPr>
        <p:spPr/>
        <p:txBody>
          <a:bodyPr/>
          <a:lstStyle/>
          <a:p>
            <a:r>
              <a:rPr lang="en-US" altLang="en-US" dirty="0" smtClean="0"/>
              <a:t>!</a:t>
            </a:r>
            <a:endParaRPr lang="en-US" altLang="en-US" dirty="0"/>
          </a:p>
        </p:txBody>
      </p:sp>
    </p:spTree>
    <p:extLst>
      <p:ext uri="{BB962C8B-B14F-4D97-AF65-F5344CB8AC3E}">
        <p14:creationId xmlns:p14="http://schemas.microsoft.com/office/powerpoint/2010/main" val="395487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8B002-0303-4115-B4F5-B2FFBDFD9484}" type="slidenum">
              <a:rPr lang="en-US" altLang="en-US"/>
              <a:pPr/>
              <a:t>4</a:t>
            </a:fld>
            <a:endParaRPr lang="en-US" altLang="en-US"/>
          </a:p>
        </p:txBody>
      </p:sp>
      <p:sp>
        <p:nvSpPr>
          <p:cNvPr id="53250" name="Rectangle 2"/>
          <p:cNvSpPr>
            <a:spLocks noGrp="1" noRot="1" noChangeAspect="1" noChangeArrowheads="1" noTextEdit="1"/>
          </p:cNvSpPr>
          <p:nvPr>
            <p:ph type="sldImg"/>
          </p:nvPr>
        </p:nvSpPr>
        <p:spPr>
          <a:xfrm>
            <a:off x="717550" y="698500"/>
            <a:ext cx="5575300" cy="3486150"/>
          </a:xfrm>
          <a:ln/>
        </p:spPr>
      </p:sp>
      <p:sp>
        <p:nvSpPr>
          <p:cNvPr id="532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684622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C16F2-4082-4C4D-AFD6-5B93482BF140}" type="slidenum">
              <a:rPr lang="en-US" altLang="en-US"/>
              <a:pPr/>
              <a:t>40</a:t>
            </a:fld>
            <a:endParaRPr lang="en-US" altLang="en-US"/>
          </a:p>
        </p:txBody>
      </p:sp>
      <p:sp>
        <p:nvSpPr>
          <p:cNvPr id="157698" name="Rectangle 1026"/>
          <p:cNvSpPr>
            <a:spLocks noGrp="1" noRot="1" noChangeAspect="1" noChangeArrowheads="1" noTextEdit="1"/>
          </p:cNvSpPr>
          <p:nvPr>
            <p:ph type="sldImg"/>
          </p:nvPr>
        </p:nvSpPr>
        <p:spPr>
          <a:xfrm>
            <a:off x="717550" y="698500"/>
            <a:ext cx="5575300" cy="3486150"/>
          </a:xfrm>
          <a:ln/>
        </p:spPr>
      </p:sp>
      <p:sp>
        <p:nvSpPr>
          <p:cNvPr id="157699" name="Rectangle 1027"/>
          <p:cNvSpPr>
            <a:spLocks noGrp="1" noChangeArrowheads="1"/>
          </p:cNvSpPr>
          <p:nvPr>
            <p:ph type="body" idx="1"/>
          </p:nvPr>
        </p:nvSpPr>
        <p:spPr/>
        <p:txBody>
          <a:bodyPr/>
          <a:lstStyle/>
          <a:p>
            <a:r>
              <a:rPr lang="en-US" altLang="en-US" dirty="0" smtClean="0"/>
              <a:t>!</a:t>
            </a:r>
            <a:endParaRPr lang="en-US" altLang="en-US" dirty="0"/>
          </a:p>
        </p:txBody>
      </p:sp>
    </p:spTree>
    <p:extLst>
      <p:ext uri="{BB962C8B-B14F-4D97-AF65-F5344CB8AC3E}">
        <p14:creationId xmlns:p14="http://schemas.microsoft.com/office/powerpoint/2010/main" val="525947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C16F2-4082-4C4D-AFD6-5B93482BF140}" type="slidenum">
              <a:rPr lang="en-US" altLang="en-US"/>
              <a:pPr/>
              <a:t>41</a:t>
            </a:fld>
            <a:endParaRPr lang="en-US" altLang="en-US"/>
          </a:p>
        </p:txBody>
      </p:sp>
      <p:sp>
        <p:nvSpPr>
          <p:cNvPr id="157698" name="Rectangle 1026"/>
          <p:cNvSpPr>
            <a:spLocks noGrp="1" noRot="1" noChangeAspect="1" noChangeArrowheads="1" noTextEdit="1"/>
          </p:cNvSpPr>
          <p:nvPr>
            <p:ph type="sldImg"/>
          </p:nvPr>
        </p:nvSpPr>
        <p:spPr>
          <a:xfrm>
            <a:off x="717550" y="698500"/>
            <a:ext cx="5575300" cy="3486150"/>
          </a:xfrm>
          <a:ln/>
        </p:spPr>
      </p:sp>
      <p:sp>
        <p:nvSpPr>
          <p:cNvPr id="157699" name="Rectangle 1027"/>
          <p:cNvSpPr>
            <a:spLocks noGrp="1" noChangeArrowheads="1"/>
          </p:cNvSpPr>
          <p:nvPr>
            <p:ph type="body" idx="1"/>
          </p:nvPr>
        </p:nvSpPr>
        <p:spPr/>
        <p:txBody>
          <a:bodyPr/>
          <a:lstStyle/>
          <a:p>
            <a:r>
              <a:rPr lang="en-US" altLang="en-US" dirty="0" smtClean="0"/>
              <a:t>!</a:t>
            </a:r>
            <a:endParaRPr lang="en-US" altLang="en-US" dirty="0"/>
          </a:p>
        </p:txBody>
      </p:sp>
    </p:spTree>
    <p:extLst>
      <p:ext uri="{BB962C8B-B14F-4D97-AF65-F5344CB8AC3E}">
        <p14:creationId xmlns:p14="http://schemas.microsoft.com/office/powerpoint/2010/main" val="843135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C16F2-4082-4C4D-AFD6-5B93482BF140}" type="slidenum">
              <a:rPr lang="en-US" altLang="en-US"/>
              <a:pPr/>
              <a:t>42</a:t>
            </a:fld>
            <a:endParaRPr lang="en-US" altLang="en-US"/>
          </a:p>
        </p:txBody>
      </p:sp>
      <p:sp>
        <p:nvSpPr>
          <p:cNvPr id="157698" name="Rectangle 1026"/>
          <p:cNvSpPr>
            <a:spLocks noGrp="1" noRot="1" noChangeAspect="1" noChangeArrowheads="1" noTextEdit="1"/>
          </p:cNvSpPr>
          <p:nvPr>
            <p:ph type="sldImg"/>
          </p:nvPr>
        </p:nvSpPr>
        <p:spPr>
          <a:xfrm>
            <a:off x="717550" y="698500"/>
            <a:ext cx="5575300" cy="3486150"/>
          </a:xfrm>
          <a:ln/>
        </p:spPr>
      </p:sp>
      <p:sp>
        <p:nvSpPr>
          <p:cNvPr id="157699" name="Rectangle 1027"/>
          <p:cNvSpPr>
            <a:spLocks noGrp="1" noChangeArrowheads="1"/>
          </p:cNvSpPr>
          <p:nvPr>
            <p:ph type="body" idx="1"/>
          </p:nvPr>
        </p:nvSpPr>
        <p:spPr/>
        <p:txBody>
          <a:bodyPr/>
          <a:lstStyle/>
          <a:p>
            <a:r>
              <a:rPr lang="en-US" altLang="en-US" dirty="0" smtClean="0"/>
              <a:t>!</a:t>
            </a:r>
            <a:endParaRPr lang="en-US" altLang="en-US" dirty="0"/>
          </a:p>
        </p:txBody>
      </p:sp>
    </p:spTree>
    <p:extLst>
      <p:ext uri="{BB962C8B-B14F-4D97-AF65-F5344CB8AC3E}">
        <p14:creationId xmlns:p14="http://schemas.microsoft.com/office/powerpoint/2010/main" val="3755062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1BA086-96E7-49AC-AE3D-BA19BD98F2F4}" type="slidenum">
              <a:rPr lang="en-US" altLang="en-US"/>
              <a:pPr/>
              <a:t>43</a:t>
            </a:fld>
            <a:endParaRPr lang="en-US" altLang="en-US"/>
          </a:p>
        </p:txBody>
      </p:sp>
      <p:sp>
        <p:nvSpPr>
          <p:cNvPr id="165890" name="Rectangle 1026"/>
          <p:cNvSpPr>
            <a:spLocks noGrp="1" noRot="1" noChangeAspect="1" noChangeArrowheads="1" noTextEdit="1"/>
          </p:cNvSpPr>
          <p:nvPr>
            <p:ph type="sldImg"/>
          </p:nvPr>
        </p:nvSpPr>
        <p:spPr>
          <a:xfrm>
            <a:off x="717550" y="698500"/>
            <a:ext cx="5575300" cy="3486150"/>
          </a:xfrm>
          <a:ln/>
        </p:spPr>
      </p:sp>
      <p:sp>
        <p:nvSpPr>
          <p:cNvPr id="165891" name="Rectangle 1027"/>
          <p:cNvSpPr>
            <a:spLocks noGrp="1" noChangeArrowheads="1"/>
          </p:cNvSpPr>
          <p:nvPr>
            <p:ph type="body" idx="1"/>
          </p:nvPr>
        </p:nvSpPr>
        <p:spPr/>
        <p:txBody>
          <a:bodyPr/>
          <a:lstStyle/>
          <a:p>
            <a:r>
              <a:rPr lang="en-US" altLang="en-US"/>
              <a:t>Pause for a word from our sponsor...</a:t>
            </a:r>
          </a:p>
        </p:txBody>
      </p:sp>
    </p:spTree>
    <p:extLst>
      <p:ext uri="{BB962C8B-B14F-4D97-AF65-F5344CB8AC3E}">
        <p14:creationId xmlns:p14="http://schemas.microsoft.com/office/powerpoint/2010/main" val="3943328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C16F2-4082-4C4D-AFD6-5B93482BF140}" type="slidenum">
              <a:rPr lang="en-US" altLang="en-US"/>
              <a:pPr/>
              <a:t>44</a:t>
            </a:fld>
            <a:endParaRPr lang="en-US" altLang="en-US"/>
          </a:p>
        </p:txBody>
      </p:sp>
      <p:sp>
        <p:nvSpPr>
          <p:cNvPr id="157698" name="Rectangle 1026"/>
          <p:cNvSpPr>
            <a:spLocks noGrp="1" noRot="1" noChangeAspect="1" noChangeArrowheads="1" noTextEdit="1"/>
          </p:cNvSpPr>
          <p:nvPr>
            <p:ph type="sldImg"/>
          </p:nvPr>
        </p:nvSpPr>
        <p:spPr>
          <a:xfrm>
            <a:off x="717550" y="698500"/>
            <a:ext cx="5575300" cy="3486150"/>
          </a:xfrm>
          <a:ln/>
        </p:spPr>
      </p:sp>
      <p:sp>
        <p:nvSpPr>
          <p:cNvPr id="157699" name="Rectangle 1027"/>
          <p:cNvSpPr>
            <a:spLocks noGrp="1" noChangeArrowheads="1"/>
          </p:cNvSpPr>
          <p:nvPr>
            <p:ph type="body" idx="1"/>
          </p:nvPr>
        </p:nvSpPr>
        <p:spPr/>
        <p:txBody>
          <a:bodyPr/>
          <a:lstStyle/>
          <a:p>
            <a:r>
              <a:rPr lang="en-US" altLang="en-US" dirty="0" smtClean="0"/>
              <a:t>!</a:t>
            </a:r>
            <a:endParaRPr lang="en-US" altLang="en-US" dirty="0"/>
          </a:p>
        </p:txBody>
      </p:sp>
    </p:spTree>
    <p:extLst>
      <p:ext uri="{BB962C8B-B14F-4D97-AF65-F5344CB8AC3E}">
        <p14:creationId xmlns:p14="http://schemas.microsoft.com/office/powerpoint/2010/main" val="3754139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2A96C-A91A-436E-BBD8-595F91AC039A}" type="slidenum">
              <a:rPr lang="en-US" altLang="en-US"/>
              <a:pPr/>
              <a:t>45</a:t>
            </a:fld>
            <a:endParaRPr lang="en-US" altLang="en-US"/>
          </a:p>
        </p:txBody>
      </p:sp>
      <p:sp>
        <p:nvSpPr>
          <p:cNvPr id="169986" name="Rectangle 2"/>
          <p:cNvSpPr>
            <a:spLocks noGrp="1" noRot="1" noChangeAspect="1" noChangeArrowheads="1" noTextEdit="1"/>
          </p:cNvSpPr>
          <p:nvPr>
            <p:ph type="sldImg"/>
          </p:nvPr>
        </p:nvSpPr>
        <p:spPr>
          <a:xfrm>
            <a:off x="717550" y="698500"/>
            <a:ext cx="5575300" cy="3486150"/>
          </a:xfrm>
          <a:ln/>
        </p:spPr>
      </p:sp>
      <p:sp>
        <p:nvSpPr>
          <p:cNvPr id="169987" name="Rectangle 3"/>
          <p:cNvSpPr>
            <a:spLocks noGrp="1" noChangeArrowheads="1"/>
          </p:cNvSpPr>
          <p:nvPr>
            <p:ph type="body" idx="1"/>
          </p:nvPr>
        </p:nvSpPr>
        <p:spPr/>
        <p:txBody>
          <a:bodyPr/>
          <a:lstStyle/>
          <a:p>
            <a:r>
              <a:rPr lang="en-US" altLang="en-US"/>
              <a:t>Edict - telling what change will be</a:t>
            </a:r>
          </a:p>
          <a:p>
            <a:r>
              <a:rPr lang="en-US" altLang="en-US"/>
              <a:t>Stakeholders - many meetings with many responses</a:t>
            </a:r>
          </a:p>
          <a:p>
            <a:r>
              <a:rPr lang="en-US" altLang="en-US"/>
              <a:t>Limited number...</a:t>
            </a:r>
          </a:p>
          <a:p>
            <a:endParaRPr lang="en-US" altLang="en-US"/>
          </a:p>
        </p:txBody>
      </p:sp>
    </p:spTree>
    <p:extLst>
      <p:ext uri="{BB962C8B-B14F-4D97-AF65-F5344CB8AC3E}">
        <p14:creationId xmlns:p14="http://schemas.microsoft.com/office/powerpoint/2010/main" val="889314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2A96C-A91A-436E-BBD8-595F91AC039A}" type="slidenum">
              <a:rPr lang="en-US" altLang="en-US"/>
              <a:pPr/>
              <a:t>46</a:t>
            </a:fld>
            <a:endParaRPr lang="en-US" altLang="en-US"/>
          </a:p>
        </p:txBody>
      </p:sp>
      <p:sp>
        <p:nvSpPr>
          <p:cNvPr id="169986" name="Rectangle 2"/>
          <p:cNvSpPr>
            <a:spLocks noGrp="1" noRot="1" noChangeAspect="1" noChangeArrowheads="1" noTextEdit="1"/>
          </p:cNvSpPr>
          <p:nvPr>
            <p:ph type="sldImg"/>
          </p:nvPr>
        </p:nvSpPr>
        <p:spPr>
          <a:xfrm>
            <a:off x="717550" y="698500"/>
            <a:ext cx="5575300" cy="3486150"/>
          </a:xfrm>
          <a:ln/>
        </p:spPr>
      </p:sp>
      <p:sp>
        <p:nvSpPr>
          <p:cNvPr id="169987" name="Rectangle 3"/>
          <p:cNvSpPr>
            <a:spLocks noGrp="1" noChangeArrowheads="1"/>
          </p:cNvSpPr>
          <p:nvPr>
            <p:ph type="body" idx="1"/>
          </p:nvPr>
        </p:nvSpPr>
        <p:spPr/>
        <p:txBody>
          <a:bodyPr/>
          <a:lstStyle/>
          <a:p>
            <a:r>
              <a:rPr lang="en-US" altLang="en-US"/>
              <a:t>Edict - telling what change will be</a:t>
            </a:r>
          </a:p>
          <a:p>
            <a:r>
              <a:rPr lang="en-US" altLang="en-US"/>
              <a:t>Stakeholders - many meetings with many responses</a:t>
            </a:r>
          </a:p>
          <a:p>
            <a:r>
              <a:rPr lang="en-US" altLang="en-US"/>
              <a:t>Limited number...</a:t>
            </a:r>
          </a:p>
          <a:p>
            <a:endParaRPr lang="en-US" altLang="en-US"/>
          </a:p>
        </p:txBody>
      </p:sp>
    </p:spTree>
    <p:extLst>
      <p:ext uri="{BB962C8B-B14F-4D97-AF65-F5344CB8AC3E}">
        <p14:creationId xmlns:p14="http://schemas.microsoft.com/office/powerpoint/2010/main" val="928443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2A96C-A91A-436E-BBD8-595F91AC039A}" type="slidenum">
              <a:rPr lang="en-US" altLang="en-US"/>
              <a:pPr/>
              <a:t>47</a:t>
            </a:fld>
            <a:endParaRPr lang="en-US" altLang="en-US"/>
          </a:p>
        </p:txBody>
      </p:sp>
      <p:sp>
        <p:nvSpPr>
          <p:cNvPr id="169986" name="Rectangle 2"/>
          <p:cNvSpPr>
            <a:spLocks noGrp="1" noRot="1" noChangeAspect="1" noChangeArrowheads="1" noTextEdit="1"/>
          </p:cNvSpPr>
          <p:nvPr>
            <p:ph type="sldImg"/>
          </p:nvPr>
        </p:nvSpPr>
        <p:spPr>
          <a:xfrm>
            <a:off x="717550" y="698500"/>
            <a:ext cx="5575300" cy="3486150"/>
          </a:xfrm>
          <a:ln/>
        </p:spPr>
      </p:sp>
      <p:sp>
        <p:nvSpPr>
          <p:cNvPr id="169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61534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24A19-ACF7-4E68-9A56-96D9B6FF3849}" type="slidenum">
              <a:rPr lang="en-US" altLang="en-US"/>
              <a:pPr/>
              <a:t>48</a:t>
            </a:fld>
            <a:endParaRPr lang="en-US" altLang="en-US"/>
          </a:p>
        </p:txBody>
      </p:sp>
      <p:sp>
        <p:nvSpPr>
          <p:cNvPr id="173058" name="Rectangle 2"/>
          <p:cNvSpPr>
            <a:spLocks noGrp="1" noRot="1" noChangeAspect="1" noChangeArrowheads="1" noTextEdit="1"/>
          </p:cNvSpPr>
          <p:nvPr>
            <p:ph type="sldImg"/>
          </p:nvPr>
        </p:nvSpPr>
        <p:spPr>
          <a:xfrm>
            <a:off x="717550" y="698500"/>
            <a:ext cx="5575300" cy="3486150"/>
          </a:xfrm>
          <a:ln/>
        </p:spPr>
      </p:sp>
      <p:sp>
        <p:nvSpPr>
          <p:cNvPr id="173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99325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DA7DF-3E0F-4E27-936A-E8BBCEA7C15E}" type="slidenum">
              <a:rPr lang="en-US" altLang="en-US"/>
              <a:pPr/>
              <a:t>49</a:t>
            </a:fld>
            <a:endParaRPr lang="en-US" altLang="en-US"/>
          </a:p>
        </p:txBody>
      </p:sp>
      <p:sp>
        <p:nvSpPr>
          <p:cNvPr id="174082" name="Rectangle 2"/>
          <p:cNvSpPr>
            <a:spLocks noGrp="1" noRot="1" noChangeAspect="1" noChangeArrowheads="1" noTextEdit="1"/>
          </p:cNvSpPr>
          <p:nvPr>
            <p:ph type="sldImg"/>
          </p:nvPr>
        </p:nvSpPr>
        <p:spPr>
          <a:xfrm>
            <a:off x="717550" y="698500"/>
            <a:ext cx="5575300" cy="3486150"/>
          </a:xfrm>
          <a:ln/>
        </p:spPr>
      </p:sp>
      <p:sp>
        <p:nvSpPr>
          <p:cNvPr id="1740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0239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EC8CB-B13C-4980-939C-C05116BF6A42}" type="slidenum">
              <a:rPr lang="en-US" altLang="en-US"/>
              <a:pPr/>
              <a:t>5</a:t>
            </a:fld>
            <a:endParaRPr lang="en-US" altLang="en-US"/>
          </a:p>
        </p:txBody>
      </p:sp>
      <p:sp>
        <p:nvSpPr>
          <p:cNvPr id="54274" name="Rectangle 2"/>
          <p:cNvSpPr>
            <a:spLocks noGrp="1" noRot="1" noChangeAspect="1" noChangeArrowheads="1" noTextEdit="1"/>
          </p:cNvSpPr>
          <p:nvPr>
            <p:ph type="sldImg"/>
          </p:nvPr>
        </p:nvSpPr>
        <p:spPr>
          <a:xfrm>
            <a:off x="717550" y="698500"/>
            <a:ext cx="5575300" cy="3486150"/>
          </a:xfrm>
          <a:ln/>
        </p:spPr>
      </p:sp>
      <p:sp>
        <p:nvSpPr>
          <p:cNvPr id="542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090234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18F5F-4FF9-450E-BBE9-55876D913E75}" type="slidenum">
              <a:rPr lang="en-US" altLang="en-US"/>
              <a:pPr/>
              <a:t>50</a:t>
            </a:fld>
            <a:endParaRPr lang="en-US" altLang="en-US"/>
          </a:p>
        </p:txBody>
      </p:sp>
      <p:sp>
        <p:nvSpPr>
          <p:cNvPr id="175106" name="Rectangle 2"/>
          <p:cNvSpPr>
            <a:spLocks noGrp="1" noRot="1" noChangeAspect="1" noChangeArrowheads="1" noTextEdit="1"/>
          </p:cNvSpPr>
          <p:nvPr>
            <p:ph type="sldImg"/>
          </p:nvPr>
        </p:nvSpPr>
        <p:spPr>
          <a:xfrm>
            <a:off x="717550" y="698500"/>
            <a:ext cx="5575300" cy="3486150"/>
          </a:xfrm>
          <a:ln/>
        </p:spPr>
      </p:sp>
      <p:sp>
        <p:nvSpPr>
          <p:cNvPr id="175107" name="Rectangle 3"/>
          <p:cNvSpPr>
            <a:spLocks noGrp="1" noChangeArrowheads="1"/>
          </p:cNvSpPr>
          <p:nvPr>
            <p:ph type="body" idx="1"/>
          </p:nvPr>
        </p:nvSpPr>
        <p:spPr/>
        <p:txBody>
          <a:bodyPr/>
          <a:lstStyle/>
          <a:p>
            <a:r>
              <a:rPr lang="en-US" altLang="en-US"/>
              <a:t>Tends to make people unhappy, in some cases because the increased force is negative, not positive.</a:t>
            </a:r>
          </a:p>
          <a:p>
            <a:r>
              <a:rPr lang="en-US" altLang="en-US"/>
              <a:t>IE - Worship style change; Push the levels of contemporary music</a:t>
            </a:r>
          </a:p>
        </p:txBody>
      </p:sp>
    </p:spTree>
    <p:extLst>
      <p:ext uri="{BB962C8B-B14F-4D97-AF65-F5344CB8AC3E}">
        <p14:creationId xmlns:p14="http://schemas.microsoft.com/office/powerpoint/2010/main" val="38933416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02564-6189-4D5F-B10B-DEDFB001895B}" type="slidenum">
              <a:rPr lang="en-US" altLang="en-US"/>
              <a:pPr/>
              <a:t>51</a:t>
            </a:fld>
            <a:endParaRPr lang="en-US" altLang="en-US"/>
          </a:p>
        </p:txBody>
      </p:sp>
      <p:sp>
        <p:nvSpPr>
          <p:cNvPr id="176130" name="Rectangle 2"/>
          <p:cNvSpPr>
            <a:spLocks noGrp="1" noRot="1" noChangeAspect="1" noChangeArrowheads="1" noTextEdit="1"/>
          </p:cNvSpPr>
          <p:nvPr>
            <p:ph type="sldImg"/>
          </p:nvPr>
        </p:nvSpPr>
        <p:spPr>
          <a:xfrm>
            <a:off x="717550" y="698500"/>
            <a:ext cx="5575300" cy="3486150"/>
          </a:xfrm>
          <a:ln/>
        </p:spPr>
      </p:sp>
      <p:sp>
        <p:nvSpPr>
          <p:cNvPr id="176131" name="Rectangle 3"/>
          <p:cNvSpPr>
            <a:spLocks noGrp="1" noChangeArrowheads="1"/>
          </p:cNvSpPr>
          <p:nvPr>
            <p:ph type="body" idx="1"/>
          </p:nvPr>
        </p:nvSpPr>
        <p:spPr/>
        <p:txBody>
          <a:bodyPr/>
          <a:lstStyle/>
          <a:p>
            <a:r>
              <a:rPr lang="en-US" altLang="en-US"/>
              <a:t>Sometimes this is very possible. </a:t>
            </a:r>
          </a:p>
        </p:txBody>
      </p:sp>
    </p:spTree>
    <p:extLst>
      <p:ext uri="{BB962C8B-B14F-4D97-AF65-F5344CB8AC3E}">
        <p14:creationId xmlns:p14="http://schemas.microsoft.com/office/powerpoint/2010/main" val="3514085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4E07C9-1927-4BCB-B094-1FADD3D00E1B}" type="slidenum">
              <a:rPr lang="en-US" altLang="en-US"/>
              <a:pPr/>
              <a:t>52</a:t>
            </a:fld>
            <a:endParaRPr lang="en-US" altLang="en-US"/>
          </a:p>
        </p:txBody>
      </p:sp>
      <p:sp>
        <p:nvSpPr>
          <p:cNvPr id="177154" name="Rectangle 2"/>
          <p:cNvSpPr>
            <a:spLocks noGrp="1" noRot="1" noChangeAspect="1" noChangeArrowheads="1" noTextEdit="1"/>
          </p:cNvSpPr>
          <p:nvPr>
            <p:ph type="sldImg"/>
          </p:nvPr>
        </p:nvSpPr>
        <p:spPr>
          <a:xfrm>
            <a:off x="717550" y="698500"/>
            <a:ext cx="5575300" cy="3486150"/>
          </a:xfrm>
          <a:ln/>
        </p:spPr>
      </p:sp>
      <p:sp>
        <p:nvSpPr>
          <p:cNvPr id="177155" name="Rectangle 3"/>
          <p:cNvSpPr>
            <a:spLocks noGrp="1" noChangeArrowheads="1"/>
          </p:cNvSpPr>
          <p:nvPr>
            <p:ph type="body" idx="1"/>
          </p:nvPr>
        </p:nvSpPr>
        <p:spPr/>
        <p:txBody>
          <a:bodyPr/>
          <a:lstStyle/>
          <a:p>
            <a:r>
              <a:rPr lang="en-US" altLang="en-US"/>
              <a:t>ILL: Worship Team stuff?</a:t>
            </a:r>
          </a:p>
        </p:txBody>
      </p:sp>
    </p:spTree>
    <p:extLst>
      <p:ext uri="{BB962C8B-B14F-4D97-AF65-F5344CB8AC3E}">
        <p14:creationId xmlns:p14="http://schemas.microsoft.com/office/powerpoint/2010/main" val="11547194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671374-626C-4D6E-AF22-270B30B1715C}" type="slidenum">
              <a:rPr lang="en-US" altLang="en-US"/>
              <a:pPr/>
              <a:t>53</a:t>
            </a:fld>
            <a:endParaRPr lang="en-US" altLang="en-US"/>
          </a:p>
        </p:txBody>
      </p:sp>
      <p:sp>
        <p:nvSpPr>
          <p:cNvPr id="129026" name="Rectangle 2"/>
          <p:cNvSpPr>
            <a:spLocks noGrp="1" noRot="1" noChangeAspect="1" noChangeArrowheads="1" noTextEdit="1"/>
          </p:cNvSpPr>
          <p:nvPr>
            <p:ph type="sldImg"/>
          </p:nvPr>
        </p:nvSpPr>
        <p:spPr>
          <a:xfrm>
            <a:off x="717550" y="698500"/>
            <a:ext cx="5575300" cy="3486150"/>
          </a:xfrm>
          <a:ln/>
        </p:spPr>
      </p:sp>
      <p:sp>
        <p:nvSpPr>
          <p:cNvPr id="129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497512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982CA8-720C-431E-80C3-B85160D8E988}" type="slidenum">
              <a:rPr lang="en-US" altLang="en-US"/>
              <a:pPr/>
              <a:t>54</a:t>
            </a:fld>
            <a:endParaRPr lang="en-US" altLang="en-US"/>
          </a:p>
        </p:txBody>
      </p:sp>
      <p:sp>
        <p:nvSpPr>
          <p:cNvPr id="178178" name="Rectangle 2"/>
          <p:cNvSpPr>
            <a:spLocks noGrp="1" noRot="1" noChangeAspect="1" noChangeArrowheads="1" noTextEdit="1"/>
          </p:cNvSpPr>
          <p:nvPr>
            <p:ph type="sldImg"/>
          </p:nvPr>
        </p:nvSpPr>
        <p:spPr>
          <a:xfrm>
            <a:off x="717550" y="698500"/>
            <a:ext cx="5575300" cy="3486150"/>
          </a:xfrm>
          <a:ln/>
        </p:spPr>
      </p:sp>
      <p:sp>
        <p:nvSpPr>
          <p:cNvPr id="178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5307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CEB69-579B-4E12-8214-6B8E49BF04D4}" type="slidenum">
              <a:rPr lang="en-US" altLang="en-US"/>
              <a:pPr/>
              <a:t>55</a:t>
            </a:fld>
            <a:endParaRPr lang="en-US" altLang="en-US"/>
          </a:p>
        </p:txBody>
      </p:sp>
      <p:sp>
        <p:nvSpPr>
          <p:cNvPr id="179202" name="Rectangle 2"/>
          <p:cNvSpPr>
            <a:spLocks noGrp="1" noRot="1" noChangeAspect="1" noChangeArrowheads="1" noTextEdit="1"/>
          </p:cNvSpPr>
          <p:nvPr>
            <p:ph type="sldImg"/>
          </p:nvPr>
        </p:nvSpPr>
        <p:spPr>
          <a:xfrm>
            <a:off x="717550" y="698500"/>
            <a:ext cx="5575300" cy="3486150"/>
          </a:xfrm>
          <a:ln/>
        </p:spPr>
      </p:sp>
      <p:sp>
        <p:nvSpPr>
          <p:cNvPr id="179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69669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C16F2-4082-4C4D-AFD6-5B93482BF140}" type="slidenum">
              <a:rPr lang="en-US" altLang="en-US"/>
              <a:pPr/>
              <a:t>56</a:t>
            </a:fld>
            <a:endParaRPr lang="en-US" altLang="en-US"/>
          </a:p>
        </p:txBody>
      </p:sp>
      <p:sp>
        <p:nvSpPr>
          <p:cNvPr id="157698" name="Rectangle 1026"/>
          <p:cNvSpPr>
            <a:spLocks noGrp="1" noRot="1" noChangeAspect="1" noChangeArrowheads="1" noTextEdit="1"/>
          </p:cNvSpPr>
          <p:nvPr>
            <p:ph type="sldImg"/>
          </p:nvPr>
        </p:nvSpPr>
        <p:spPr>
          <a:xfrm>
            <a:off x="717550" y="698500"/>
            <a:ext cx="5575300" cy="3486150"/>
          </a:xfrm>
          <a:ln/>
        </p:spPr>
      </p:sp>
      <p:sp>
        <p:nvSpPr>
          <p:cNvPr id="157699" name="Rectangle 1027"/>
          <p:cNvSpPr>
            <a:spLocks noGrp="1" noChangeArrowheads="1"/>
          </p:cNvSpPr>
          <p:nvPr>
            <p:ph type="body" idx="1"/>
          </p:nvPr>
        </p:nvSpPr>
        <p:spPr/>
        <p:txBody>
          <a:bodyPr/>
          <a:lstStyle/>
          <a:p>
            <a:r>
              <a:rPr lang="en-US" altLang="en-US" dirty="0" smtClean="0"/>
              <a:t>!</a:t>
            </a:r>
            <a:endParaRPr lang="en-US" altLang="en-US" dirty="0"/>
          </a:p>
        </p:txBody>
      </p:sp>
    </p:spTree>
    <p:extLst>
      <p:ext uri="{BB962C8B-B14F-4D97-AF65-F5344CB8AC3E}">
        <p14:creationId xmlns:p14="http://schemas.microsoft.com/office/powerpoint/2010/main" val="12119115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CEB69-579B-4E12-8214-6B8E49BF04D4}" type="slidenum">
              <a:rPr lang="en-US" altLang="en-US"/>
              <a:pPr/>
              <a:t>57</a:t>
            </a:fld>
            <a:endParaRPr lang="en-US" altLang="en-US"/>
          </a:p>
        </p:txBody>
      </p:sp>
      <p:sp>
        <p:nvSpPr>
          <p:cNvPr id="179202" name="Rectangle 2"/>
          <p:cNvSpPr>
            <a:spLocks noGrp="1" noRot="1" noChangeAspect="1" noChangeArrowheads="1" noTextEdit="1"/>
          </p:cNvSpPr>
          <p:nvPr>
            <p:ph type="sldImg"/>
          </p:nvPr>
        </p:nvSpPr>
        <p:spPr>
          <a:xfrm>
            <a:off x="717550" y="698500"/>
            <a:ext cx="5575300" cy="3486150"/>
          </a:xfrm>
          <a:ln/>
        </p:spPr>
      </p:sp>
      <p:sp>
        <p:nvSpPr>
          <p:cNvPr id="179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663103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CEB69-579B-4E12-8214-6B8E49BF04D4}" type="slidenum">
              <a:rPr lang="en-US" altLang="en-US"/>
              <a:pPr/>
              <a:t>58</a:t>
            </a:fld>
            <a:endParaRPr lang="en-US" altLang="en-US"/>
          </a:p>
        </p:txBody>
      </p:sp>
      <p:sp>
        <p:nvSpPr>
          <p:cNvPr id="179202" name="Rectangle 2"/>
          <p:cNvSpPr>
            <a:spLocks noGrp="1" noRot="1" noChangeAspect="1" noChangeArrowheads="1" noTextEdit="1"/>
          </p:cNvSpPr>
          <p:nvPr>
            <p:ph type="sldImg"/>
          </p:nvPr>
        </p:nvSpPr>
        <p:spPr>
          <a:xfrm>
            <a:off x="717550" y="698500"/>
            <a:ext cx="5575300" cy="3486150"/>
          </a:xfrm>
          <a:ln/>
        </p:spPr>
      </p:sp>
      <p:sp>
        <p:nvSpPr>
          <p:cNvPr id="179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49716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CEB69-579B-4E12-8214-6B8E49BF04D4}" type="slidenum">
              <a:rPr lang="en-US" altLang="en-US"/>
              <a:pPr/>
              <a:t>59</a:t>
            </a:fld>
            <a:endParaRPr lang="en-US" altLang="en-US"/>
          </a:p>
        </p:txBody>
      </p:sp>
      <p:sp>
        <p:nvSpPr>
          <p:cNvPr id="179202" name="Rectangle 2"/>
          <p:cNvSpPr>
            <a:spLocks noGrp="1" noRot="1" noChangeAspect="1" noChangeArrowheads="1" noTextEdit="1"/>
          </p:cNvSpPr>
          <p:nvPr>
            <p:ph type="sldImg"/>
          </p:nvPr>
        </p:nvSpPr>
        <p:spPr>
          <a:xfrm>
            <a:off x="717550" y="698500"/>
            <a:ext cx="5575300" cy="3486150"/>
          </a:xfrm>
          <a:ln/>
        </p:spPr>
      </p:sp>
      <p:sp>
        <p:nvSpPr>
          <p:cNvPr id="179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8675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1F9D9-BCA7-44A5-B3B3-3E4EAF2395F3}" type="slidenum">
              <a:rPr lang="en-US" altLang="en-US"/>
              <a:pPr/>
              <a:t>6</a:t>
            </a:fld>
            <a:endParaRPr lang="en-US" altLang="en-US"/>
          </a:p>
        </p:txBody>
      </p:sp>
      <p:sp>
        <p:nvSpPr>
          <p:cNvPr id="61442" name="Rectangle 2"/>
          <p:cNvSpPr>
            <a:spLocks noGrp="1" noRot="1" noChangeAspect="1" noChangeArrowheads="1" noTextEdit="1"/>
          </p:cNvSpPr>
          <p:nvPr>
            <p:ph type="sldImg"/>
          </p:nvPr>
        </p:nvSpPr>
        <p:spPr>
          <a:xfrm>
            <a:off x="717550" y="698500"/>
            <a:ext cx="5575300" cy="3486150"/>
          </a:xfrm>
          <a:ln/>
        </p:spPr>
      </p:sp>
      <p:sp>
        <p:nvSpPr>
          <p:cNvPr id="614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077680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CEB69-579B-4E12-8214-6B8E49BF04D4}" type="slidenum">
              <a:rPr lang="en-US" altLang="en-US"/>
              <a:pPr/>
              <a:t>60</a:t>
            </a:fld>
            <a:endParaRPr lang="en-US" altLang="en-US"/>
          </a:p>
        </p:txBody>
      </p:sp>
      <p:sp>
        <p:nvSpPr>
          <p:cNvPr id="179202" name="Rectangle 2"/>
          <p:cNvSpPr>
            <a:spLocks noGrp="1" noRot="1" noChangeAspect="1" noChangeArrowheads="1" noTextEdit="1"/>
          </p:cNvSpPr>
          <p:nvPr>
            <p:ph type="sldImg"/>
          </p:nvPr>
        </p:nvSpPr>
        <p:spPr>
          <a:xfrm>
            <a:off x="717550" y="698500"/>
            <a:ext cx="5575300" cy="3486150"/>
          </a:xfrm>
          <a:ln/>
        </p:spPr>
      </p:sp>
      <p:sp>
        <p:nvSpPr>
          <p:cNvPr id="179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049007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CEB69-579B-4E12-8214-6B8E49BF04D4}" type="slidenum">
              <a:rPr lang="en-US" altLang="en-US"/>
              <a:pPr/>
              <a:t>61</a:t>
            </a:fld>
            <a:endParaRPr lang="en-US" altLang="en-US"/>
          </a:p>
        </p:txBody>
      </p:sp>
      <p:sp>
        <p:nvSpPr>
          <p:cNvPr id="179202" name="Rectangle 2"/>
          <p:cNvSpPr>
            <a:spLocks noGrp="1" noRot="1" noChangeAspect="1" noChangeArrowheads="1" noTextEdit="1"/>
          </p:cNvSpPr>
          <p:nvPr>
            <p:ph type="sldImg"/>
          </p:nvPr>
        </p:nvSpPr>
        <p:spPr>
          <a:xfrm>
            <a:off x="717550" y="698500"/>
            <a:ext cx="5575300" cy="3486150"/>
          </a:xfrm>
          <a:ln/>
        </p:spPr>
      </p:sp>
      <p:sp>
        <p:nvSpPr>
          <p:cNvPr id="179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266245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CEB69-579B-4E12-8214-6B8E49BF04D4}" type="slidenum">
              <a:rPr lang="en-US" altLang="en-US"/>
              <a:pPr/>
              <a:t>62</a:t>
            </a:fld>
            <a:endParaRPr lang="en-US" altLang="en-US"/>
          </a:p>
        </p:txBody>
      </p:sp>
      <p:sp>
        <p:nvSpPr>
          <p:cNvPr id="179202" name="Rectangle 2"/>
          <p:cNvSpPr>
            <a:spLocks noGrp="1" noRot="1" noChangeAspect="1" noChangeArrowheads="1" noTextEdit="1"/>
          </p:cNvSpPr>
          <p:nvPr>
            <p:ph type="sldImg"/>
          </p:nvPr>
        </p:nvSpPr>
        <p:spPr>
          <a:xfrm>
            <a:off x="717550" y="698500"/>
            <a:ext cx="5575300" cy="3486150"/>
          </a:xfrm>
          <a:ln/>
        </p:spPr>
      </p:sp>
      <p:sp>
        <p:nvSpPr>
          <p:cNvPr id="179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1881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CEB69-579B-4E12-8214-6B8E49BF04D4}" type="slidenum">
              <a:rPr lang="en-US" altLang="en-US"/>
              <a:pPr/>
              <a:t>63</a:t>
            </a:fld>
            <a:endParaRPr lang="en-US" altLang="en-US"/>
          </a:p>
        </p:txBody>
      </p:sp>
      <p:sp>
        <p:nvSpPr>
          <p:cNvPr id="179202" name="Rectangle 2"/>
          <p:cNvSpPr>
            <a:spLocks noGrp="1" noRot="1" noChangeAspect="1" noChangeArrowheads="1" noTextEdit="1"/>
          </p:cNvSpPr>
          <p:nvPr>
            <p:ph type="sldImg"/>
          </p:nvPr>
        </p:nvSpPr>
        <p:spPr>
          <a:xfrm>
            <a:off x="717550" y="698500"/>
            <a:ext cx="5575300" cy="3486150"/>
          </a:xfrm>
          <a:ln/>
        </p:spPr>
      </p:sp>
      <p:sp>
        <p:nvSpPr>
          <p:cNvPr id="179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154830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CEB69-579B-4E12-8214-6B8E49BF04D4}" type="slidenum">
              <a:rPr lang="en-US" altLang="en-US"/>
              <a:pPr/>
              <a:t>64</a:t>
            </a:fld>
            <a:endParaRPr lang="en-US" altLang="en-US"/>
          </a:p>
        </p:txBody>
      </p:sp>
      <p:sp>
        <p:nvSpPr>
          <p:cNvPr id="179202" name="Rectangle 2"/>
          <p:cNvSpPr>
            <a:spLocks noGrp="1" noRot="1" noChangeAspect="1" noChangeArrowheads="1" noTextEdit="1"/>
          </p:cNvSpPr>
          <p:nvPr>
            <p:ph type="sldImg"/>
          </p:nvPr>
        </p:nvSpPr>
        <p:spPr>
          <a:xfrm>
            <a:off x="717550" y="698500"/>
            <a:ext cx="5575300" cy="3486150"/>
          </a:xfrm>
          <a:ln/>
        </p:spPr>
      </p:sp>
      <p:sp>
        <p:nvSpPr>
          <p:cNvPr id="179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922925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FA2DD-1628-4658-9696-A79CAAFFB8FD}" type="slidenum">
              <a:rPr lang="en-US" altLang="en-US"/>
              <a:pPr/>
              <a:t>65</a:t>
            </a:fld>
            <a:endParaRPr lang="en-US" altLang="en-US"/>
          </a:p>
        </p:txBody>
      </p:sp>
      <p:sp>
        <p:nvSpPr>
          <p:cNvPr id="189442" name="Rectangle 2"/>
          <p:cNvSpPr>
            <a:spLocks noGrp="1" noRot="1" noChangeAspect="1" noChangeArrowheads="1" noTextEdit="1"/>
          </p:cNvSpPr>
          <p:nvPr>
            <p:ph type="sldImg"/>
          </p:nvPr>
        </p:nvSpPr>
        <p:spPr>
          <a:xfrm>
            <a:off x="717550" y="698500"/>
            <a:ext cx="5575300" cy="3486150"/>
          </a:xfrm>
          <a:ln/>
        </p:spPr>
      </p:sp>
      <p:sp>
        <p:nvSpPr>
          <p:cNvPr id="189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434144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E2D8-F737-45BC-876D-F1D8449B40E3}" type="slidenum">
              <a:rPr lang="en-US" altLang="en-US"/>
              <a:pPr/>
              <a:t>66</a:t>
            </a:fld>
            <a:endParaRPr lang="en-US" altLang="en-US"/>
          </a:p>
        </p:txBody>
      </p:sp>
      <p:sp>
        <p:nvSpPr>
          <p:cNvPr id="194562" name="Rectangle 2"/>
          <p:cNvSpPr>
            <a:spLocks noGrp="1" noRot="1" noChangeAspect="1" noChangeArrowheads="1" noTextEdit="1"/>
          </p:cNvSpPr>
          <p:nvPr>
            <p:ph type="sldImg"/>
          </p:nvPr>
        </p:nvSpPr>
        <p:spPr>
          <a:xfrm>
            <a:off x="717550" y="698500"/>
            <a:ext cx="5575300" cy="348615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79319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F73D-34B7-43DB-85E4-D23D85CB4409}" type="slidenum">
              <a:rPr lang="en-US" altLang="en-US"/>
              <a:pPr/>
              <a:t>67</a:t>
            </a:fld>
            <a:endParaRPr lang="en-US" altLang="en-US"/>
          </a:p>
        </p:txBody>
      </p:sp>
      <p:sp>
        <p:nvSpPr>
          <p:cNvPr id="62466" name="Rectangle 2"/>
          <p:cNvSpPr>
            <a:spLocks noGrp="1" noRot="1" noChangeAspect="1" noChangeArrowheads="1" noTextEdit="1"/>
          </p:cNvSpPr>
          <p:nvPr>
            <p:ph type="sldImg"/>
          </p:nvPr>
        </p:nvSpPr>
        <p:spPr>
          <a:xfrm>
            <a:off x="717550" y="698500"/>
            <a:ext cx="5575300" cy="3486150"/>
          </a:xfrm>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25448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E2D8-F737-45BC-876D-F1D8449B40E3}" type="slidenum">
              <a:rPr lang="en-US" altLang="en-US"/>
              <a:pPr/>
              <a:t>68</a:t>
            </a:fld>
            <a:endParaRPr lang="en-US" altLang="en-US"/>
          </a:p>
        </p:txBody>
      </p:sp>
      <p:sp>
        <p:nvSpPr>
          <p:cNvPr id="194562" name="Rectangle 2"/>
          <p:cNvSpPr>
            <a:spLocks noGrp="1" noRot="1" noChangeAspect="1" noChangeArrowheads="1" noTextEdit="1"/>
          </p:cNvSpPr>
          <p:nvPr>
            <p:ph type="sldImg"/>
          </p:nvPr>
        </p:nvSpPr>
        <p:spPr>
          <a:xfrm>
            <a:off x="717550" y="698500"/>
            <a:ext cx="5575300" cy="348615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82315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E2D8-F737-45BC-876D-F1D8449B40E3}" type="slidenum">
              <a:rPr lang="en-US" altLang="en-US"/>
              <a:pPr/>
              <a:t>69</a:t>
            </a:fld>
            <a:endParaRPr lang="en-US" altLang="en-US"/>
          </a:p>
        </p:txBody>
      </p:sp>
      <p:sp>
        <p:nvSpPr>
          <p:cNvPr id="194562" name="Rectangle 2"/>
          <p:cNvSpPr>
            <a:spLocks noGrp="1" noRot="1" noChangeAspect="1" noChangeArrowheads="1" noTextEdit="1"/>
          </p:cNvSpPr>
          <p:nvPr>
            <p:ph type="sldImg"/>
          </p:nvPr>
        </p:nvSpPr>
        <p:spPr>
          <a:xfrm>
            <a:off x="717550" y="698500"/>
            <a:ext cx="5575300" cy="348615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1663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34DBB-E92A-44F8-8AC1-901C56FD9448}" type="slidenum">
              <a:rPr lang="en-US" altLang="en-US"/>
              <a:pPr/>
              <a:t>7</a:t>
            </a:fld>
            <a:endParaRPr lang="en-US" altLang="en-US"/>
          </a:p>
        </p:txBody>
      </p:sp>
      <p:sp>
        <p:nvSpPr>
          <p:cNvPr id="80898" name="Rectangle 2"/>
          <p:cNvSpPr>
            <a:spLocks noGrp="1" noRot="1" noChangeAspect="1" noChangeArrowheads="1" noTextEdit="1"/>
          </p:cNvSpPr>
          <p:nvPr>
            <p:ph type="sldImg"/>
          </p:nvPr>
        </p:nvSpPr>
        <p:spPr>
          <a:xfrm>
            <a:off x="717550" y="698500"/>
            <a:ext cx="5575300" cy="3486150"/>
          </a:xfrm>
          <a:ln/>
        </p:spPr>
      </p:sp>
      <p:sp>
        <p:nvSpPr>
          <p:cNvPr id="808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3596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E2D8-F737-45BC-876D-F1D8449B40E3}" type="slidenum">
              <a:rPr lang="en-US" altLang="en-US"/>
              <a:pPr/>
              <a:t>70</a:t>
            </a:fld>
            <a:endParaRPr lang="en-US" altLang="en-US"/>
          </a:p>
        </p:txBody>
      </p:sp>
      <p:sp>
        <p:nvSpPr>
          <p:cNvPr id="194562" name="Rectangle 2"/>
          <p:cNvSpPr>
            <a:spLocks noGrp="1" noRot="1" noChangeAspect="1" noChangeArrowheads="1" noTextEdit="1"/>
          </p:cNvSpPr>
          <p:nvPr>
            <p:ph type="sldImg"/>
          </p:nvPr>
        </p:nvSpPr>
        <p:spPr>
          <a:xfrm>
            <a:off x="717550" y="698500"/>
            <a:ext cx="5575300" cy="348615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99154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E2D8-F737-45BC-876D-F1D8449B40E3}" type="slidenum">
              <a:rPr lang="en-US" altLang="en-US"/>
              <a:pPr/>
              <a:t>71</a:t>
            </a:fld>
            <a:endParaRPr lang="en-US" altLang="en-US"/>
          </a:p>
        </p:txBody>
      </p:sp>
      <p:sp>
        <p:nvSpPr>
          <p:cNvPr id="194562" name="Rectangle 2"/>
          <p:cNvSpPr>
            <a:spLocks noGrp="1" noRot="1" noChangeAspect="1" noChangeArrowheads="1" noTextEdit="1"/>
          </p:cNvSpPr>
          <p:nvPr>
            <p:ph type="sldImg"/>
          </p:nvPr>
        </p:nvSpPr>
        <p:spPr>
          <a:xfrm>
            <a:off x="717550" y="698500"/>
            <a:ext cx="5575300" cy="348615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386654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E2D8-F737-45BC-876D-F1D8449B40E3}" type="slidenum">
              <a:rPr lang="en-US" altLang="en-US"/>
              <a:pPr/>
              <a:t>72</a:t>
            </a:fld>
            <a:endParaRPr lang="en-US" altLang="en-US"/>
          </a:p>
        </p:txBody>
      </p:sp>
      <p:sp>
        <p:nvSpPr>
          <p:cNvPr id="194562" name="Rectangle 2"/>
          <p:cNvSpPr>
            <a:spLocks noGrp="1" noRot="1" noChangeAspect="1" noChangeArrowheads="1" noTextEdit="1"/>
          </p:cNvSpPr>
          <p:nvPr>
            <p:ph type="sldImg"/>
          </p:nvPr>
        </p:nvSpPr>
        <p:spPr>
          <a:xfrm>
            <a:off x="717550" y="698500"/>
            <a:ext cx="5575300" cy="348615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405479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E2D8-F737-45BC-876D-F1D8449B40E3}" type="slidenum">
              <a:rPr lang="en-US" altLang="en-US"/>
              <a:pPr/>
              <a:t>73</a:t>
            </a:fld>
            <a:endParaRPr lang="en-US" altLang="en-US"/>
          </a:p>
        </p:txBody>
      </p:sp>
      <p:sp>
        <p:nvSpPr>
          <p:cNvPr id="194562" name="Rectangle 2"/>
          <p:cNvSpPr>
            <a:spLocks noGrp="1" noRot="1" noChangeAspect="1" noChangeArrowheads="1" noTextEdit="1"/>
          </p:cNvSpPr>
          <p:nvPr>
            <p:ph type="sldImg"/>
          </p:nvPr>
        </p:nvSpPr>
        <p:spPr>
          <a:xfrm>
            <a:off x="717550" y="698500"/>
            <a:ext cx="5575300" cy="348615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419115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E2D8-F737-45BC-876D-F1D8449B40E3}" type="slidenum">
              <a:rPr lang="en-US" altLang="en-US"/>
              <a:pPr/>
              <a:t>74</a:t>
            </a:fld>
            <a:endParaRPr lang="en-US" altLang="en-US"/>
          </a:p>
        </p:txBody>
      </p:sp>
      <p:sp>
        <p:nvSpPr>
          <p:cNvPr id="194562" name="Rectangle 2"/>
          <p:cNvSpPr>
            <a:spLocks noGrp="1" noRot="1" noChangeAspect="1" noChangeArrowheads="1" noTextEdit="1"/>
          </p:cNvSpPr>
          <p:nvPr>
            <p:ph type="sldImg"/>
          </p:nvPr>
        </p:nvSpPr>
        <p:spPr>
          <a:xfrm>
            <a:off x="717550" y="698500"/>
            <a:ext cx="5575300" cy="348615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332999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E2D8-F737-45BC-876D-F1D8449B40E3}" type="slidenum">
              <a:rPr lang="en-US" altLang="en-US"/>
              <a:pPr/>
              <a:t>75</a:t>
            </a:fld>
            <a:endParaRPr lang="en-US" altLang="en-US"/>
          </a:p>
        </p:txBody>
      </p:sp>
      <p:sp>
        <p:nvSpPr>
          <p:cNvPr id="194562" name="Rectangle 2"/>
          <p:cNvSpPr>
            <a:spLocks noGrp="1" noRot="1" noChangeAspect="1" noChangeArrowheads="1" noTextEdit="1"/>
          </p:cNvSpPr>
          <p:nvPr>
            <p:ph type="sldImg"/>
          </p:nvPr>
        </p:nvSpPr>
        <p:spPr>
          <a:xfrm>
            <a:off x="717550" y="698500"/>
            <a:ext cx="5575300" cy="348615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195747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E2D8-F737-45BC-876D-F1D8449B40E3}" type="slidenum">
              <a:rPr lang="en-US" altLang="en-US"/>
              <a:pPr/>
              <a:t>76</a:t>
            </a:fld>
            <a:endParaRPr lang="en-US" altLang="en-US"/>
          </a:p>
        </p:txBody>
      </p:sp>
      <p:sp>
        <p:nvSpPr>
          <p:cNvPr id="194562" name="Rectangle 2"/>
          <p:cNvSpPr>
            <a:spLocks noGrp="1" noRot="1" noChangeAspect="1" noChangeArrowheads="1" noTextEdit="1"/>
          </p:cNvSpPr>
          <p:nvPr>
            <p:ph type="sldImg"/>
          </p:nvPr>
        </p:nvSpPr>
        <p:spPr>
          <a:xfrm>
            <a:off x="717550" y="698500"/>
            <a:ext cx="5575300" cy="348615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65081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E2D8-F737-45BC-876D-F1D8449B40E3}" type="slidenum">
              <a:rPr lang="en-US" altLang="en-US"/>
              <a:pPr/>
              <a:t>77</a:t>
            </a:fld>
            <a:endParaRPr lang="en-US" altLang="en-US"/>
          </a:p>
        </p:txBody>
      </p:sp>
      <p:sp>
        <p:nvSpPr>
          <p:cNvPr id="194562" name="Rectangle 2"/>
          <p:cNvSpPr>
            <a:spLocks noGrp="1" noRot="1" noChangeAspect="1" noChangeArrowheads="1" noTextEdit="1"/>
          </p:cNvSpPr>
          <p:nvPr>
            <p:ph type="sldImg"/>
          </p:nvPr>
        </p:nvSpPr>
        <p:spPr>
          <a:xfrm>
            <a:off x="717550" y="698500"/>
            <a:ext cx="5575300" cy="348615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648734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E2D8-F737-45BC-876D-F1D8449B40E3}" type="slidenum">
              <a:rPr lang="en-US" altLang="en-US"/>
              <a:pPr/>
              <a:t>78</a:t>
            </a:fld>
            <a:endParaRPr lang="en-US" altLang="en-US"/>
          </a:p>
        </p:txBody>
      </p:sp>
      <p:sp>
        <p:nvSpPr>
          <p:cNvPr id="194562" name="Rectangle 2"/>
          <p:cNvSpPr>
            <a:spLocks noGrp="1" noRot="1" noChangeAspect="1" noChangeArrowheads="1" noTextEdit="1"/>
          </p:cNvSpPr>
          <p:nvPr>
            <p:ph type="sldImg"/>
          </p:nvPr>
        </p:nvSpPr>
        <p:spPr>
          <a:xfrm>
            <a:off x="717550" y="698500"/>
            <a:ext cx="5575300" cy="348615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0034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2A0E0-AF89-4C6C-A968-C4AFF80CEA61}" type="slidenum">
              <a:rPr lang="en-US" altLang="en-US"/>
              <a:pPr/>
              <a:t>8</a:t>
            </a:fld>
            <a:endParaRPr lang="en-US" altLang="en-US"/>
          </a:p>
        </p:txBody>
      </p:sp>
      <p:sp>
        <p:nvSpPr>
          <p:cNvPr id="68610" name="Rectangle 2"/>
          <p:cNvSpPr>
            <a:spLocks noGrp="1" noRot="1" noChangeAspect="1" noChangeArrowheads="1" noTextEdit="1"/>
          </p:cNvSpPr>
          <p:nvPr>
            <p:ph type="sldImg"/>
          </p:nvPr>
        </p:nvSpPr>
        <p:spPr>
          <a:xfrm>
            <a:off x="717550" y="698500"/>
            <a:ext cx="5575300" cy="3486150"/>
          </a:xfrm>
          <a:ln/>
        </p:spPr>
      </p:sp>
      <p:sp>
        <p:nvSpPr>
          <p:cNvPr id="686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48702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5E4B3-D778-4B1C-89AA-F857DB420E95}" type="slidenum">
              <a:rPr lang="en-US" altLang="en-US"/>
              <a:pPr/>
              <a:t>9</a:t>
            </a:fld>
            <a:endParaRPr lang="en-US" altLang="en-US"/>
          </a:p>
        </p:txBody>
      </p:sp>
      <p:sp>
        <p:nvSpPr>
          <p:cNvPr id="67586" name="Rectangle 2"/>
          <p:cNvSpPr>
            <a:spLocks noGrp="1" noRot="1" noChangeAspect="1" noChangeArrowheads="1" noTextEdit="1"/>
          </p:cNvSpPr>
          <p:nvPr>
            <p:ph type="sldImg"/>
          </p:nvPr>
        </p:nvSpPr>
        <p:spPr>
          <a:xfrm>
            <a:off x="717550" y="698500"/>
            <a:ext cx="5575300" cy="3486150"/>
          </a:xfrm>
          <a:ln/>
        </p:spPr>
      </p:sp>
      <p:sp>
        <p:nvSpPr>
          <p:cNvPr id="675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9039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093E841-6574-4A42-8766-3B8B64197A4A}" type="datetimeFigureOut">
              <a:rPr lang="en-CA" smtClean="0"/>
              <a:t>2021-09-02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F7BCB4-FBDF-4C8E-BE5C-F621DC1F4462}" type="slidenum">
              <a:rPr lang="en-CA" smtClean="0"/>
              <a:t>‹#›</a:t>
            </a:fld>
            <a:endParaRPr lang="en-CA"/>
          </a:p>
        </p:txBody>
      </p:sp>
    </p:spTree>
    <p:extLst>
      <p:ext uri="{BB962C8B-B14F-4D97-AF65-F5344CB8AC3E}">
        <p14:creationId xmlns:p14="http://schemas.microsoft.com/office/powerpoint/2010/main" val="375581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93E841-6574-4A42-8766-3B8B64197A4A}" type="datetimeFigureOut">
              <a:rPr lang="en-CA" smtClean="0"/>
              <a:t>2021-09-02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F7BCB4-FBDF-4C8E-BE5C-F621DC1F4462}" type="slidenum">
              <a:rPr lang="en-CA" smtClean="0"/>
              <a:t>‹#›</a:t>
            </a:fld>
            <a:endParaRPr lang="en-CA"/>
          </a:p>
        </p:txBody>
      </p:sp>
    </p:spTree>
    <p:extLst>
      <p:ext uri="{BB962C8B-B14F-4D97-AF65-F5344CB8AC3E}">
        <p14:creationId xmlns:p14="http://schemas.microsoft.com/office/powerpoint/2010/main" val="383392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93E841-6574-4A42-8766-3B8B64197A4A}" type="datetimeFigureOut">
              <a:rPr lang="en-CA" smtClean="0"/>
              <a:t>2021-09-02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F7BCB4-FBDF-4C8E-BE5C-F621DC1F4462}" type="slidenum">
              <a:rPr lang="en-CA" smtClean="0"/>
              <a:t>‹#›</a:t>
            </a:fld>
            <a:endParaRPr lang="en-CA"/>
          </a:p>
        </p:txBody>
      </p:sp>
    </p:spTree>
    <p:extLst>
      <p:ext uri="{BB962C8B-B14F-4D97-AF65-F5344CB8AC3E}">
        <p14:creationId xmlns:p14="http://schemas.microsoft.com/office/powerpoint/2010/main" val="214825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508000"/>
            <a:ext cx="7772400" cy="9525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651000"/>
            <a:ext cx="7772400" cy="3429000"/>
          </a:xfrm>
        </p:spPr>
        <p:txBody>
          <a:bodyPr/>
          <a:lstStyle/>
          <a:p>
            <a:endParaRPr lang="en-CA"/>
          </a:p>
        </p:txBody>
      </p:sp>
      <p:sp>
        <p:nvSpPr>
          <p:cNvPr id="4" name="Date Placeholder 3"/>
          <p:cNvSpPr>
            <a:spLocks noGrp="1"/>
          </p:cNvSpPr>
          <p:nvPr>
            <p:ph type="dt" sz="half" idx="10"/>
          </p:nvPr>
        </p:nvSpPr>
        <p:spPr>
          <a:xfrm>
            <a:off x="685800" y="5207000"/>
            <a:ext cx="1905000" cy="3810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5207000"/>
            <a:ext cx="2895600" cy="3810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5207000"/>
            <a:ext cx="1905000" cy="381000"/>
          </a:xfrm>
        </p:spPr>
        <p:txBody>
          <a:bodyPr/>
          <a:lstStyle>
            <a:lvl1pPr>
              <a:defRPr/>
            </a:lvl1pPr>
          </a:lstStyle>
          <a:p>
            <a:fld id="{FA8A4CEA-09E2-4872-AEE3-F5055BCF9CEA}" type="slidenum">
              <a:rPr lang="en-US" altLang="en-US"/>
              <a:pPr/>
              <a:t>‹#›</a:t>
            </a:fld>
            <a:endParaRPr lang="en-US" altLang="en-US"/>
          </a:p>
        </p:txBody>
      </p:sp>
    </p:spTree>
    <p:extLst>
      <p:ext uri="{BB962C8B-B14F-4D97-AF65-F5344CB8AC3E}">
        <p14:creationId xmlns:p14="http://schemas.microsoft.com/office/powerpoint/2010/main" val="185621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93E841-6574-4A42-8766-3B8B64197A4A}" type="datetimeFigureOut">
              <a:rPr lang="en-CA" smtClean="0"/>
              <a:t>2021-09-02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F7BCB4-FBDF-4C8E-BE5C-F621DC1F4462}" type="slidenum">
              <a:rPr lang="en-CA" smtClean="0"/>
              <a:t>‹#›</a:t>
            </a:fld>
            <a:endParaRPr lang="en-CA"/>
          </a:p>
        </p:txBody>
      </p:sp>
    </p:spTree>
    <p:extLst>
      <p:ext uri="{BB962C8B-B14F-4D97-AF65-F5344CB8AC3E}">
        <p14:creationId xmlns:p14="http://schemas.microsoft.com/office/powerpoint/2010/main" val="228447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3E841-6574-4A42-8766-3B8B64197A4A}" type="datetimeFigureOut">
              <a:rPr lang="en-CA" smtClean="0"/>
              <a:t>2021-09-02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F7BCB4-FBDF-4C8E-BE5C-F621DC1F4462}" type="slidenum">
              <a:rPr lang="en-CA" smtClean="0"/>
              <a:t>‹#›</a:t>
            </a:fld>
            <a:endParaRPr lang="en-CA"/>
          </a:p>
        </p:txBody>
      </p:sp>
    </p:spTree>
    <p:extLst>
      <p:ext uri="{BB962C8B-B14F-4D97-AF65-F5344CB8AC3E}">
        <p14:creationId xmlns:p14="http://schemas.microsoft.com/office/powerpoint/2010/main" val="476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093E841-6574-4A42-8766-3B8B64197A4A}" type="datetimeFigureOut">
              <a:rPr lang="en-CA" smtClean="0"/>
              <a:t>2021-09-02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7F7BCB4-FBDF-4C8E-BE5C-F621DC1F4462}" type="slidenum">
              <a:rPr lang="en-CA" smtClean="0"/>
              <a:t>‹#›</a:t>
            </a:fld>
            <a:endParaRPr lang="en-CA"/>
          </a:p>
        </p:txBody>
      </p:sp>
    </p:spTree>
    <p:extLst>
      <p:ext uri="{BB962C8B-B14F-4D97-AF65-F5344CB8AC3E}">
        <p14:creationId xmlns:p14="http://schemas.microsoft.com/office/powerpoint/2010/main" val="237392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093E841-6574-4A42-8766-3B8B64197A4A}" type="datetimeFigureOut">
              <a:rPr lang="en-CA" smtClean="0"/>
              <a:t>2021-09-02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7F7BCB4-FBDF-4C8E-BE5C-F621DC1F4462}" type="slidenum">
              <a:rPr lang="en-CA" smtClean="0"/>
              <a:t>‹#›</a:t>
            </a:fld>
            <a:endParaRPr lang="en-CA"/>
          </a:p>
        </p:txBody>
      </p:sp>
    </p:spTree>
    <p:extLst>
      <p:ext uri="{BB962C8B-B14F-4D97-AF65-F5344CB8AC3E}">
        <p14:creationId xmlns:p14="http://schemas.microsoft.com/office/powerpoint/2010/main" val="244765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093E841-6574-4A42-8766-3B8B64197A4A}" type="datetimeFigureOut">
              <a:rPr lang="en-CA" smtClean="0"/>
              <a:t>2021-09-02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7F7BCB4-FBDF-4C8E-BE5C-F621DC1F4462}" type="slidenum">
              <a:rPr lang="en-CA" smtClean="0"/>
              <a:t>‹#›</a:t>
            </a:fld>
            <a:endParaRPr lang="en-CA"/>
          </a:p>
        </p:txBody>
      </p:sp>
    </p:spTree>
    <p:extLst>
      <p:ext uri="{BB962C8B-B14F-4D97-AF65-F5344CB8AC3E}">
        <p14:creationId xmlns:p14="http://schemas.microsoft.com/office/powerpoint/2010/main" val="349429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3E841-6574-4A42-8766-3B8B64197A4A}" type="datetimeFigureOut">
              <a:rPr lang="en-CA" smtClean="0"/>
              <a:t>2021-09-02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7F7BCB4-FBDF-4C8E-BE5C-F621DC1F4462}" type="slidenum">
              <a:rPr lang="en-CA" smtClean="0"/>
              <a:t>‹#›</a:t>
            </a:fld>
            <a:endParaRPr lang="en-CA"/>
          </a:p>
        </p:txBody>
      </p:sp>
    </p:spTree>
    <p:extLst>
      <p:ext uri="{BB962C8B-B14F-4D97-AF65-F5344CB8AC3E}">
        <p14:creationId xmlns:p14="http://schemas.microsoft.com/office/powerpoint/2010/main" val="1392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3E841-6574-4A42-8766-3B8B64197A4A}" type="datetimeFigureOut">
              <a:rPr lang="en-CA" smtClean="0"/>
              <a:t>2021-09-02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7F7BCB4-FBDF-4C8E-BE5C-F621DC1F4462}" type="slidenum">
              <a:rPr lang="en-CA" smtClean="0"/>
              <a:t>‹#›</a:t>
            </a:fld>
            <a:endParaRPr lang="en-CA"/>
          </a:p>
        </p:txBody>
      </p:sp>
    </p:spTree>
    <p:extLst>
      <p:ext uri="{BB962C8B-B14F-4D97-AF65-F5344CB8AC3E}">
        <p14:creationId xmlns:p14="http://schemas.microsoft.com/office/powerpoint/2010/main" val="326935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3E841-6574-4A42-8766-3B8B64197A4A}" type="datetimeFigureOut">
              <a:rPr lang="en-CA" smtClean="0"/>
              <a:t>2021-09-02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7F7BCB4-FBDF-4C8E-BE5C-F621DC1F4462}" type="slidenum">
              <a:rPr lang="en-CA" smtClean="0"/>
              <a:t>‹#›</a:t>
            </a:fld>
            <a:endParaRPr lang="en-CA"/>
          </a:p>
        </p:txBody>
      </p:sp>
    </p:spTree>
    <p:extLst>
      <p:ext uri="{BB962C8B-B14F-4D97-AF65-F5344CB8AC3E}">
        <p14:creationId xmlns:p14="http://schemas.microsoft.com/office/powerpoint/2010/main" val="80535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093E841-6574-4A42-8766-3B8B64197A4A}" type="datetimeFigureOut">
              <a:rPr lang="en-CA" smtClean="0"/>
              <a:t>2021-09-02</a:t>
            </a:fld>
            <a:endParaRPr lang="en-CA"/>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D7F7BCB4-FBDF-4C8E-BE5C-F621DC1F4462}" type="slidenum">
              <a:rPr lang="en-CA" smtClean="0"/>
              <a:t>‹#›</a:t>
            </a:fld>
            <a:endParaRPr lang="en-CA"/>
          </a:p>
        </p:txBody>
      </p:sp>
    </p:spTree>
    <p:extLst>
      <p:ext uri="{BB962C8B-B14F-4D97-AF65-F5344CB8AC3E}">
        <p14:creationId xmlns:p14="http://schemas.microsoft.com/office/powerpoint/2010/main" val="4275358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6.gif"/><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66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625252"/>
            <a:ext cx="8229600" cy="952500"/>
          </a:xfrm>
        </p:spPr>
        <p:txBody>
          <a:bodyPr>
            <a:normAutofit/>
          </a:bodyPr>
          <a:lstStyle/>
          <a:p>
            <a:r>
              <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Four Change Elephants</a:t>
            </a:r>
          </a:p>
        </p:txBody>
      </p:sp>
      <p:sp>
        <p:nvSpPr>
          <p:cNvPr id="6147" name="Rectangle 3"/>
          <p:cNvSpPr>
            <a:spLocks noGrp="1" noChangeArrowheads="1"/>
          </p:cNvSpPr>
          <p:nvPr>
            <p:ph type="body" idx="1"/>
          </p:nvPr>
        </p:nvSpPr>
        <p:spPr>
          <a:xfrm>
            <a:off x="685800" y="1633364"/>
            <a:ext cx="3814192" cy="3700636"/>
          </a:xfrm>
        </p:spPr>
        <p:txBody>
          <a:bodyPr>
            <a:normAutofit/>
          </a:bodyPr>
          <a:lstStyle/>
          <a:p>
            <a:pPr marL="742950" indent="-742950">
              <a:buFont typeface="+mj-lt"/>
              <a:buAutoNum type="arabicPeriod"/>
            </a:pPr>
            <a:r>
              <a:rPr lang="en-US" altLang="en-US" sz="2800" dirty="0" smtClean="0"/>
              <a:t>The </a:t>
            </a:r>
            <a:r>
              <a:rPr lang="en-US" altLang="en-US" sz="2800" dirty="0"/>
              <a:t>Global </a:t>
            </a:r>
            <a:r>
              <a:rPr lang="en-US" altLang="en-US" sz="2800" dirty="0" smtClean="0"/>
              <a:t>Marketplace</a:t>
            </a:r>
          </a:p>
          <a:p>
            <a:pPr marL="742950" indent="-742950">
              <a:buFont typeface="+mj-lt"/>
              <a:buAutoNum type="arabicPeriod"/>
            </a:pPr>
            <a:r>
              <a:rPr lang="en-US" altLang="en-US" sz="2800" dirty="0" smtClean="0"/>
              <a:t>The Collapse of Time</a:t>
            </a:r>
          </a:p>
        </p:txBody>
      </p:sp>
      <p:sp>
        <p:nvSpPr>
          <p:cNvPr id="5" name="TextBox 4"/>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Happens</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4716016" y="1762859"/>
            <a:ext cx="4104456" cy="310854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en-US" sz="2800" dirty="0"/>
              <a:t>In order to “get the job done” and get it done on budget, we squeeze more productivity out of fewer people in less time.  The mantra is “Go fast or go broke</a:t>
            </a:r>
            <a:r>
              <a:rPr lang="en-US" altLang="en-US" sz="2800" dirty="0" smtClean="0"/>
              <a:t>.”</a:t>
            </a:r>
            <a:endParaRPr lang="en-US" altLang="en-US" sz="2800" dirty="0"/>
          </a:p>
        </p:txBody>
      </p:sp>
    </p:spTree>
    <p:extLst>
      <p:ext uri="{BB962C8B-B14F-4D97-AF65-F5344CB8AC3E}">
        <p14:creationId xmlns:p14="http://schemas.microsoft.com/office/powerpoint/2010/main" val="3936229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625252"/>
            <a:ext cx="8229600" cy="952500"/>
          </a:xfrm>
        </p:spPr>
        <p:txBody>
          <a:bodyPr>
            <a:normAutofit/>
          </a:bodyPr>
          <a:lstStyle/>
          <a:p>
            <a:r>
              <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Four Change Elephants</a:t>
            </a:r>
          </a:p>
        </p:txBody>
      </p:sp>
      <p:sp>
        <p:nvSpPr>
          <p:cNvPr id="6147" name="Rectangle 3"/>
          <p:cNvSpPr>
            <a:spLocks noGrp="1" noChangeArrowheads="1"/>
          </p:cNvSpPr>
          <p:nvPr>
            <p:ph type="body" idx="1"/>
          </p:nvPr>
        </p:nvSpPr>
        <p:spPr>
          <a:xfrm>
            <a:off x="685800" y="1633364"/>
            <a:ext cx="3814192" cy="3700636"/>
          </a:xfrm>
        </p:spPr>
        <p:txBody>
          <a:bodyPr>
            <a:normAutofit/>
          </a:bodyPr>
          <a:lstStyle/>
          <a:p>
            <a:pPr marL="742950" indent="-742950">
              <a:buFont typeface="+mj-lt"/>
              <a:buAutoNum type="arabicPeriod"/>
            </a:pPr>
            <a:r>
              <a:rPr lang="en-US" altLang="en-US" sz="2800" dirty="0" smtClean="0"/>
              <a:t>The </a:t>
            </a:r>
            <a:r>
              <a:rPr lang="en-US" altLang="en-US" sz="2800" dirty="0"/>
              <a:t>Global </a:t>
            </a:r>
            <a:r>
              <a:rPr lang="en-US" altLang="en-US" sz="2800" dirty="0" smtClean="0"/>
              <a:t>Marketplace</a:t>
            </a:r>
          </a:p>
          <a:p>
            <a:pPr marL="742950" indent="-742950">
              <a:buFont typeface="+mj-lt"/>
              <a:buAutoNum type="arabicPeriod"/>
            </a:pPr>
            <a:r>
              <a:rPr lang="en-US" altLang="en-US" sz="2800" dirty="0" smtClean="0"/>
              <a:t>The Collapse of Time</a:t>
            </a:r>
          </a:p>
          <a:p>
            <a:pPr marL="742950" indent="-742950">
              <a:buFont typeface="+mj-lt"/>
              <a:buAutoNum type="arabicPeriod"/>
            </a:pPr>
            <a:r>
              <a:rPr lang="en-US" altLang="en-US" sz="2800" dirty="0" smtClean="0"/>
              <a:t>Universal Access</a:t>
            </a:r>
            <a:endParaRPr lang="en-US" altLang="en-US" sz="2800" dirty="0"/>
          </a:p>
        </p:txBody>
      </p:sp>
      <p:sp>
        <p:nvSpPr>
          <p:cNvPr id="5" name="TextBox 4"/>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Happens</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4716016" y="1762859"/>
            <a:ext cx="4104456" cy="310854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buFontTx/>
              <a:buNone/>
            </a:pPr>
            <a:r>
              <a:rPr lang="en-US" altLang="en-US" sz="2800" dirty="0"/>
              <a:t>The global village, tied together by complex communication systems gives us more access and more information than we can process or synthesize.  It is information overload.</a:t>
            </a:r>
          </a:p>
        </p:txBody>
      </p:sp>
    </p:spTree>
    <p:extLst>
      <p:ext uri="{BB962C8B-B14F-4D97-AF65-F5344CB8AC3E}">
        <p14:creationId xmlns:p14="http://schemas.microsoft.com/office/powerpoint/2010/main" val="1082706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625252"/>
            <a:ext cx="8229600" cy="952500"/>
          </a:xfrm>
        </p:spPr>
        <p:txBody>
          <a:bodyPr>
            <a:normAutofit/>
          </a:bodyPr>
          <a:lstStyle/>
          <a:p>
            <a:r>
              <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Four Change Elephants</a:t>
            </a:r>
          </a:p>
        </p:txBody>
      </p:sp>
      <p:sp>
        <p:nvSpPr>
          <p:cNvPr id="6147" name="Rectangle 3"/>
          <p:cNvSpPr>
            <a:spLocks noGrp="1" noChangeArrowheads="1"/>
          </p:cNvSpPr>
          <p:nvPr>
            <p:ph type="body" idx="1"/>
          </p:nvPr>
        </p:nvSpPr>
        <p:spPr>
          <a:xfrm>
            <a:off x="685800" y="1633364"/>
            <a:ext cx="3814192" cy="3700636"/>
          </a:xfrm>
        </p:spPr>
        <p:txBody>
          <a:bodyPr>
            <a:normAutofit/>
          </a:bodyPr>
          <a:lstStyle/>
          <a:p>
            <a:pPr marL="742950" indent="-742950">
              <a:buFont typeface="+mj-lt"/>
              <a:buAutoNum type="arabicPeriod"/>
            </a:pPr>
            <a:r>
              <a:rPr lang="en-US" altLang="en-US" sz="2800" dirty="0" smtClean="0"/>
              <a:t>The </a:t>
            </a:r>
            <a:r>
              <a:rPr lang="en-US" altLang="en-US" sz="2800" dirty="0"/>
              <a:t>Global </a:t>
            </a:r>
            <a:r>
              <a:rPr lang="en-US" altLang="en-US" sz="2800" dirty="0" smtClean="0"/>
              <a:t>Marketplace</a:t>
            </a:r>
          </a:p>
          <a:p>
            <a:pPr marL="742950" indent="-742950">
              <a:buFont typeface="+mj-lt"/>
              <a:buAutoNum type="arabicPeriod"/>
            </a:pPr>
            <a:r>
              <a:rPr lang="en-US" altLang="en-US" sz="2800" dirty="0" smtClean="0"/>
              <a:t>The Collapse of Time</a:t>
            </a:r>
          </a:p>
          <a:p>
            <a:pPr marL="742950" indent="-742950">
              <a:buFont typeface="+mj-lt"/>
              <a:buAutoNum type="arabicPeriod"/>
            </a:pPr>
            <a:r>
              <a:rPr lang="en-US" altLang="en-US" sz="2800" dirty="0" smtClean="0"/>
              <a:t>Universal Access</a:t>
            </a:r>
          </a:p>
          <a:p>
            <a:pPr marL="742950" indent="-742950">
              <a:buFont typeface="+mj-lt"/>
              <a:buAutoNum type="arabicPeriod"/>
            </a:pPr>
            <a:r>
              <a:rPr lang="en-US" altLang="en-US" sz="2800" dirty="0" smtClean="0"/>
              <a:t>Change Acceleration</a:t>
            </a:r>
            <a:endParaRPr lang="en-US" altLang="en-US" sz="2800" dirty="0"/>
          </a:p>
        </p:txBody>
      </p:sp>
      <p:sp>
        <p:nvSpPr>
          <p:cNvPr id="5" name="TextBox 4"/>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Happens</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4716016" y="1762859"/>
            <a:ext cx="4104456" cy="267765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en-US" sz="2800" dirty="0"/>
              <a:t>The only constant in the marketplace is rapid change.  The pressing need for individuals and organizations to adapt and change is unprecedented</a:t>
            </a:r>
            <a:r>
              <a:rPr lang="en-US" altLang="en-US" sz="2800" dirty="0" smtClean="0"/>
              <a:t>.</a:t>
            </a:r>
            <a:endParaRPr lang="en-US" altLang="en-US" sz="2800" dirty="0"/>
          </a:p>
        </p:txBody>
      </p:sp>
    </p:spTree>
    <p:extLst>
      <p:ext uri="{BB962C8B-B14F-4D97-AF65-F5344CB8AC3E}">
        <p14:creationId xmlns:p14="http://schemas.microsoft.com/office/powerpoint/2010/main" val="720135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762000" y="1206500"/>
            <a:ext cx="79248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i="1" dirty="0"/>
              <a:t>“A transformational period, like a tidal wave, builds up massive amounts of energy and releases it upon society.  When it subsides, the boundaries of the former epoch are changed permanently, and all socio-cultural structures and institutions have been reshaped.”</a:t>
            </a:r>
            <a:endParaRPr lang="en-US" altLang="en-US" sz="2000" dirty="0"/>
          </a:p>
          <a:p>
            <a:pPr algn="r">
              <a:spcBef>
                <a:spcPct val="50000"/>
              </a:spcBef>
            </a:pPr>
            <a:r>
              <a:rPr lang="en-US" altLang="en-US" sz="1200" dirty="0" err="1"/>
              <a:t>Regele</a:t>
            </a:r>
            <a:r>
              <a:rPr lang="en-US" altLang="en-US" sz="1200" dirty="0"/>
              <a:t>, in </a:t>
            </a:r>
            <a:r>
              <a:rPr lang="en-US" altLang="en-US" sz="1200" i="1" dirty="0"/>
              <a:t>Death Of The </a:t>
            </a:r>
            <a:r>
              <a:rPr lang="en-US" altLang="en-US" sz="1200" i="1" dirty="0" smtClean="0"/>
              <a:t>Church</a:t>
            </a:r>
            <a:endParaRPr lang="en-US" altLang="en-US" sz="1200" dirty="0"/>
          </a:p>
        </p:txBody>
      </p:sp>
      <p:sp>
        <p:nvSpPr>
          <p:cNvPr id="3" name="Text Box 2"/>
          <p:cNvSpPr txBox="1">
            <a:spLocks noChangeArrowheads="1"/>
          </p:cNvSpPr>
          <p:nvPr/>
        </p:nvSpPr>
        <p:spPr bwMode="auto">
          <a:xfrm>
            <a:off x="762000" y="3145532"/>
            <a:ext cx="798646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i="1" dirty="0"/>
              <a:t>“As the institutional church faces the unfolding of the twenty-first C., it faces a great challenge.  The church’s message is simply one more voice in a cacophony of created realities competing to attract a following.  This will not change.  It is in engaging what this means that the church again comes face to face with its own death .”</a:t>
            </a:r>
            <a:r>
              <a:rPr lang="en-US" altLang="en-US" sz="2000" dirty="0"/>
              <a:t>          </a:t>
            </a:r>
            <a:r>
              <a:rPr lang="en-US" altLang="en-US" dirty="0"/>
              <a:t>		</a:t>
            </a:r>
            <a:r>
              <a:rPr lang="en-US" altLang="en-US" sz="1200" dirty="0"/>
              <a:t> Mike </a:t>
            </a:r>
            <a:r>
              <a:rPr lang="en-US" altLang="en-US" sz="1200" dirty="0" err="1"/>
              <a:t>Regele</a:t>
            </a:r>
            <a:r>
              <a:rPr lang="en-US" altLang="en-US" sz="1200" dirty="0"/>
              <a:t>, In </a:t>
            </a:r>
            <a:r>
              <a:rPr lang="en-US" altLang="en-US" sz="1200" i="1" dirty="0"/>
              <a:t>The Death Of The Church</a:t>
            </a:r>
            <a:endParaRPr lang="en-US" altLang="en-US" sz="1200" dirty="0"/>
          </a:p>
        </p:txBody>
      </p:sp>
      <p:sp>
        <p:nvSpPr>
          <p:cNvPr id="4" name="TextBox 3"/>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Happens</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54755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55576" y="985292"/>
            <a:ext cx="7488832" cy="1569660"/>
          </a:xfrm>
          <a:prstGeom prst="rect">
            <a:avLst/>
          </a:prstGeom>
          <a:noFill/>
        </p:spPr>
        <p:txBody>
          <a:bodyPr wrap="square" rtlCol="0">
            <a:spAutoFit/>
          </a:bodyPr>
          <a:lstStyle/>
          <a:p>
            <a:pPr marL="361950" indent="-361950">
              <a:buAutoNum type="arabicPeriod"/>
            </a:pPr>
            <a:endParaRPr lang="en-CA" sz="2000" dirty="0" smtClean="0"/>
          </a:p>
          <a:p>
            <a:pPr algn="ctr"/>
            <a:r>
              <a:rPr lang="en-CA" sz="2400" dirty="0" smtClean="0"/>
              <a:t>Topic 2</a:t>
            </a:r>
          </a:p>
          <a:p>
            <a:pPr algn="ctr"/>
            <a:r>
              <a:rPr lang="en-C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Why People Resist Change</a:t>
            </a:r>
          </a:p>
          <a:p>
            <a:pPr algn="ctr"/>
            <a:endParaRPr lang="en-CA" sz="1600" dirty="0" smtClean="0"/>
          </a:p>
        </p:txBody>
      </p:sp>
    </p:spTree>
    <p:extLst>
      <p:ext uri="{BB962C8B-B14F-4D97-AF65-F5344CB8AC3E}">
        <p14:creationId xmlns:p14="http://schemas.microsoft.com/office/powerpoint/2010/main" val="2559870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762000" y="1206500"/>
            <a:ext cx="79248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dirty="0"/>
              <a:t>“The first principle is that resistance to change is natural and inevitable.  To think that it won’t occur, or to view those who exhibit its symptoms as difficult or retrograde is a fatal mistake… In fact, resistance to reengineering change is a sign that something significant is happening.”</a:t>
            </a:r>
            <a:endParaRPr lang="en-US" altLang="en-US" sz="2400" dirty="0"/>
          </a:p>
          <a:p>
            <a:pPr algn="r">
              <a:spcBef>
                <a:spcPct val="50000"/>
              </a:spcBef>
            </a:pPr>
            <a:r>
              <a:rPr lang="en-US" altLang="en-US" sz="2400" dirty="0"/>
              <a:t> </a:t>
            </a:r>
            <a:r>
              <a:rPr lang="en-US" altLang="en-US" sz="1200" dirty="0"/>
              <a:t>Mike Hammer in  </a:t>
            </a:r>
            <a:r>
              <a:rPr lang="en-US" altLang="en-US" sz="1200" i="1" dirty="0"/>
              <a:t>The Reengineering Revolution</a:t>
            </a:r>
          </a:p>
        </p:txBody>
      </p:sp>
      <p:sp>
        <p:nvSpPr>
          <p:cNvPr id="4" name="TextBox 3"/>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7580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481236"/>
            <a:ext cx="7772400" cy="979264"/>
          </a:xfrm>
        </p:spPr>
        <p:txBody>
          <a:bodyPr>
            <a:normAutofit/>
          </a:bodyPr>
          <a:lstStyle/>
          <a:p>
            <a:pPr algn="l"/>
            <a:r>
              <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Reasons For Resistance</a:t>
            </a:r>
          </a:p>
        </p:txBody>
      </p:sp>
      <p:sp>
        <p:nvSpPr>
          <p:cNvPr id="52228" name="Rectangle 4"/>
          <p:cNvSpPr>
            <a:spLocks noChangeArrowheads="1"/>
          </p:cNvSpPr>
          <p:nvPr/>
        </p:nvSpPr>
        <p:spPr bwMode="auto">
          <a:xfrm>
            <a:off x="685800" y="1397000"/>
            <a:ext cx="77724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1.	</a:t>
            </a:r>
            <a:r>
              <a:rPr lang="en-US" altLang="en-US" sz="2800" dirty="0" smtClean="0">
                <a:latin typeface="+mn-lt"/>
              </a:rPr>
              <a:t>Change </a:t>
            </a:r>
            <a:r>
              <a:rPr lang="en-US" altLang="en-US" sz="2800" dirty="0">
                <a:latin typeface="+mn-lt"/>
              </a:rPr>
              <a:t>means giving up something.</a:t>
            </a:r>
          </a:p>
          <a:p>
            <a:pPr>
              <a:buFontTx/>
              <a:buNone/>
            </a:pPr>
            <a:r>
              <a:rPr lang="en-US" altLang="en-US" sz="2800" dirty="0">
                <a:latin typeface="+mn-lt"/>
              </a:rPr>
              <a:t>2.	Holding on to the old gives a greater </a:t>
            </a:r>
            <a:r>
              <a:rPr lang="en-US" altLang="en-US" sz="2800" dirty="0" smtClean="0">
                <a:latin typeface="+mn-lt"/>
              </a:rPr>
              <a:t>sense </a:t>
            </a:r>
            <a:r>
              <a:rPr lang="en-US" altLang="en-US" sz="2800" dirty="0">
                <a:latin typeface="+mn-lt"/>
              </a:rPr>
              <a:t>of control.</a:t>
            </a:r>
          </a:p>
          <a:p>
            <a:pPr>
              <a:buFontTx/>
              <a:buNone/>
            </a:pPr>
            <a:r>
              <a:rPr lang="en-US" altLang="en-US" sz="2800" dirty="0">
                <a:latin typeface="+mn-lt"/>
              </a:rPr>
              <a:t>3.	Resisting change can be a way of </a:t>
            </a:r>
            <a:r>
              <a:rPr lang="en-US" altLang="en-US" sz="2800" dirty="0" smtClean="0">
                <a:latin typeface="+mn-lt"/>
              </a:rPr>
              <a:t>getting </a:t>
            </a:r>
            <a:r>
              <a:rPr lang="en-US" altLang="en-US" sz="2800" dirty="0">
                <a:latin typeface="+mn-lt"/>
              </a:rPr>
              <a:t>revenge.</a:t>
            </a:r>
          </a:p>
          <a:p>
            <a:pPr>
              <a:buFontTx/>
              <a:buNone/>
            </a:pPr>
            <a:r>
              <a:rPr lang="en-US" altLang="en-US" sz="2800" dirty="0">
                <a:latin typeface="+mn-lt"/>
              </a:rPr>
              <a:t>4.	Resistance to change may be a well </a:t>
            </a:r>
            <a:r>
              <a:rPr lang="en-US" altLang="en-US" sz="2800" dirty="0" smtClean="0">
                <a:latin typeface="+mn-lt"/>
              </a:rPr>
              <a:t>intentioned </a:t>
            </a:r>
            <a:r>
              <a:rPr lang="en-US" altLang="en-US" sz="2800" dirty="0">
                <a:latin typeface="+mn-lt"/>
              </a:rPr>
              <a:t>effort to stop a </a:t>
            </a:r>
            <a:r>
              <a:rPr lang="en-US" altLang="en-US" sz="2800" dirty="0" smtClean="0">
                <a:latin typeface="+mn-lt"/>
              </a:rPr>
              <a:t>perceived </a:t>
            </a:r>
            <a:r>
              <a:rPr lang="en-US" altLang="en-US" sz="2800" dirty="0">
                <a:latin typeface="+mn-lt"/>
              </a:rPr>
              <a:t>mistake.</a:t>
            </a:r>
          </a:p>
        </p:txBody>
      </p:sp>
      <p:sp>
        <p:nvSpPr>
          <p:cNvPr id="5" name="TextBox 4"/>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178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762000" y="1206500"/>
            <a:ext cx="792480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dirty="0"/>
              <a:t>“Subconsciously, they have so closely identified their personal agenda with the current state of the organization that they sincerely believe that fundamental change would not just be bad for them personally, but in fact be a disaster for the company as a whole.”</a:t>
            </a:r>
            <a:endParaRPr lang="en-US" altLang="en-US" sz="2800" dirty="0"/>
          </a:p>
          <a:p>
            <a:pPr algn="r">
              <a:spcBef>
                <a:spcPct val="50000"/>
              </a:spcBef>
            </a:pPr>
            <a:r>
              <a:rPr lang="en-US" altLang="en-US" sz="2800" dirty="0"/>
              <a:t> </a:t>
            </a:r>
            <a:r>
              <a:rPr lang="en-US" altLang="en-US" sz="1400" dirty="0"/>
              <a:t>Mike Hammer in  </a:t>
            </a:r>
            <a:r>
              <a:rPr lang="en-US" altLang="en-US" sz="1400" i="1" dirty="0"/>
              <a:t>The Reengineering Revolution</a:t>
            </a:r>
          </a:p>
        </p:txBody>
      </p:sp>
      <p:sp>
        <p:nvSpPr>
          <p:cNvPr id="4" name="TextBox 3"/>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1146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685800" y="1397000"/>
            <a:ext cx="77724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5.	</a:t>
            </a:r>
            <a:r>
              <a:rPr lang="en-US" altLang="en-US" sz="2800" dirty="0" smtClean="0">
                <a:latin typeface="+mn-lt"/>
              </a:rPr>
              <a:t>Lack </a:t>
            </a:r>
            <a:r>
              <a:rPr lang="en-US" altLang="en-US" sz="2800" dirty="0">
                <a:latin typeface="+mn-lt"/>
              </a:rPr>
              <a:t>of understanding.</a:t>
            </a:r>
          </a:p>
          <a:p>
            <a:pPr>
              <a:buFontTx/>
              <a:buNone/>
            </a:pPr>
            <a:r>
              <a:rPr lang="en-US" altLang="en-US" sz="2800" dirty="0">
                <a:latin typeface="+mn-lt"/>
              </a:rPr>
              <a:t>6.	Perceived efficiency and </a:t>
            </a:r>
            <a:r>
              <a:rPr lang="en-US" altLang="en-US" sz="2800" dirty="0" smtClean="0">
                <a:latin typeface="+mn-lt"/>
              </a:rPr>
              <a:t>effectiveness </a:t>
            </a:r>
            <a:r>
              <a:rPr lang="en-US" altLang="en-US" sz="2800" dirty="0">
                <a:latin typeface="+mn-lt"/>
              </a:rPr>
              <a:t>of the current </a:t>
            </a:r>
            <a:r>
              <a:rPr lang="en-US" altLang="en-US" sz="2800" dirty="0" smtClean="0">
                <a:latin typeface="+mn-lt"/>
              </a:rPr>
              <a:t>organization</a:t>
            </a:r>
            <a:r>
              <a:rPr lang="en-US" altLang="en-US" sz="2800" dirty="0">
                <a:latin typeface="+mn-lt"/>
              </a:rPr>
              <a:t>.</a:t>
            </a:r>
          </a:p>
          <a:p>
            <a:pPr>
              <a:buFontTx/>
              <a:buNone/>
            </a:pPr>
            <a:r>
              <a:rPr lang="en-US" altLang="en-US" sz="2800" dirty="0">
                <a:latin typeface="+mn-lt"/>
              </a:rPr>
              <a:t>7.	People move from discomfort </a:t>
            </a:r>
            <a:r>
              <a:rPr lang="en-US" altLang="en-US" sz="2800" dirty="0" smtClean="0">
                <a:latin typeface="+mn-lt"/>
              </a:rPr>
              <a:t>to comfort</a:t>
            </a:r>
            <a:r>
              <a:rPr lang="en-US" altLang="en-US" sz="2800" dirty="0">
                <a:latin typeface="+mn-lt"/>
              </a:rPr>
              <a:t>, not the other way around.</a:t>
            </a:r>
          </a:p>
          <a:p>
            <a:pPr>
              <a:buFontTx/>
              <a:buNone/>
            </a:pPr>
            <a:r>
              <a:rPr lang="en-US" altLang="en-US" sz="2800" dirty="0">
                <a:latin typeface="+mn-lt"/>
              </a:rPr>
              <a:t>8.	Change threatens our self-esteem by </a:t>
            </a:r>
            <a:r>
              <a:rPr lang="en-US" altLang="en-US" sz="2800" dirty="0" smtClean="0">
                <a:latin typeface="+mn-lt"/>
              </a:rPr>
              <a:t>requiring </a:t>
            </a:r>
            <a:r>
              <a:rPr lang="en-US" altLang="en-US" sz="2800" dirty="0">
                <a:latin typeface="+mn-lt"/>
              </a:rPr>
              <a:t>new skills that we don’t </a:t>
            </a:r>
            <a:r>
              <a:rPr lang="en-US" altLang="en-US" sz="2800" dirty="0" smtClean="0">
                <a:latin typeface="+mn-lt"/>
              </a:rPr>
              <a:t>have</a:t>
            </a:r>
            <a:r>
              <a:rPr lang="en-US" altLang="en-US" sz="2800" dirty="0">
                <a:latin typeface="+mn-lt"/>
              </a:rPr>
              <a:t>.</a:t>
            </a:r>
          </a:p>
        </p:txBody>
      </p:sp>
      <p:sp>
        <p:nvSpPr>
          <p:cNvPr id="6" name="Rectangle 2"/>
          <p:cNvSpPr>
            <a:spLocks noGrp="1" noChangeArrowheads="1"/>
          </p:cNvSpPr>
          <p:nvPr>
            <p:ph type="title"/>
          </p:nvPr>
        </p:nvSpPr>
        <p:spPr>
          <a:xfrm>
            <a:off x="685800" y="481236"/>
            <a:ext cx="7772400" cy="979264"/>
          </a:xfrm>
        </p:spPr>
        <p:txBody>
          <a:bodyPr>
            <a:normAutofit/>
          </a:bodyPr>
          <a:lstStyle/>
          <a:p>
            <a:pPr algn="l"/>
            <a:r>
              <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Reasons For Resistance</a:t>
            </a:r>
          </a:p>
        </p:txBody>
      </p:sp>
      <p:sp>
        <p:nvSpPr>
          <p:cNvPr id="7" name="TextBox 6"/>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45085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02615" y="575105"/>
            <a:ext cx="7772400" cy="979264"/>
          </a:xfrm>
        </p:spPr>
        <p:txBody>
          <a:bodyPr>
            <a:normAutofit/>
          </a:bodyPr>
          <a:lstStyle/>
          <a:p>
            <a:r>
              <a:rPr lang="en-US" altLang="en-US"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Electromagnetic Induction: Lenz’ Law – “the most human of the laws of physics”</a:t>
            </a:r>
            <a:br>
              <a:rPr lang="en-US" altLang="en-US"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br>
            <a:r>
              <a:rPr lang="en-US" altLang="en-US"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We Resist Change</a:t>
            </a:r>
            <a:endParaRPr lang="en-US" altLang="en-US" sz="1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p:txBody>
      </p:sp>
      <p:sp>
        <p:nvSpPr>
          <p:cNvPr id="7" name="TextBox 6"/>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Parallelogram 1"/>
          <p:cNvSpPr/>
          <p:nvPr/>
        </p:nvSpPr>
        <p:spPr>
          <a:xfrm>
            <a:off x="1187624" y="3649588"/>
            <a:ext cx="2592288" cy="1152128"/>
          </a:xfrm>
          <a:prstGeom prst="parallelogram">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Isosceles Triangle 2"/>
          <p:cNvSpPr/>
          <p:nvPr/>
        </p:nvSpPr>
        <p:spPr>
          <a:xfrm rot="5400000">
            <a:off x="1763688" y="3577580"/>
            <a:ext cx="144016" cy="1440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Isosceles Triangle 7"/>
          <p:cNvSpPr/>
          <p:nvPr/>
        </p:nvSpPr>
        <p:spPr>
          <a:xfrm rot="5400000">
            <a:off x="3347864" y="3573742"/>
            <a:ext cx="144016" cy="1440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Isosceles Triangle 8"/>
          <p:cNvSpPr/>
          <p:nvPr/>
        </p:nvSpPr>
        <p:spPr>
          <a:xfrm rot="16200000" flipH="1">
            <a:off x="1331640" y="4713312"/>
            <a:ext cx="144016" cy="1440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Isosceles Triangle 9"/>
          <p:cNvSpPr/>
          <p:nvPr/>
        </p:nvSpPr>
        <p:spPr>
          <a:xfrm rot="16200000" flipH="1">
            <a:off x="3131840" y="4729708"/>
            <a:ext cx="144016" cy="1440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2375756" y="1794857"/>
            <a:ext cx="216024" cy="6480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Arrow Connector 10"/>
          <p:cNvCxnSpPr/>
          <p:nvPr/>
        </p:nvCxnSpPr>
        <p:spPr>
          <a:xfrm>
            <a:off x="2483768" y="2065412"/>
            <a:ext cx="0" cy="2016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934308" y="1754253"/>
            <a:ext cx="1080120" cy="2471399"/>
            <a:chOff x="6084168" y="1790257"/>
            <a:chExt cx="1080120" cy="2471399"/>
          </a:xfrm>
        </p:grpSpPr>
        <p:grpSp>
          <p:nvGrpSpPr>
            <p:cNvPr id="16" name="Group 15"/>
            <p:cNvGrpSpPr/>
            <p:nvPr/>
          </p:nvGrpSpPr>
          <p:grpSpPr>
            <a:xfrm>
              <a:off x="6084168" y="1794857"/>
              <a:ext cx="360040" cy="2466799"/>
              <a:chOff x="6084168" y="1794857"/>
              <a:chExt cx="360040" cy="2466799"/>
            </a:xfrm>
          </p:grpSpPr>
          <p:sp>
            <p:nvSpPr>
              <p:cNvPr id="14" name="Arc 13"/>
              <p:cNvSpPr/>
              <p:nvPr/>
            </p:nvSpPr>
            <p:spPr>
              <a:xfrm flipV="1">
                <a:off x="6084168" y="1794857"/>
                <a:ext cx="360040" cy="2358787"/>
              </a:xfrm>
              <a:prstGeom prst="arc">
                <a:avLst>
                  <a:gd name="adj1" fmla="val 16166844"/>
                  <a:gd name="adj2" fmla="val 0"/>
                </a:avLst>
              </a:pr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CA"/>
              </a:p>
            </p:txBody>
          </p:sp>
          <p:sp>
            <p:nvSpPr>
              <p:cNvPr id="15" name="Isosceles Triangle 14"/>
              <p:cNvSpPr/>
              <p:nvPr/>
            </p:nvSpPr>
            <p:spPr>
              <a:xfrm>
                <a:off x="6118412" y="4045632"/>
                <a:ext cx="216024" cy="2160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p:cNvGrpSpPr/>
            <p:nvPr/>
          </p:nvGrpSpPr>
          <p:grpSpPr>
            <a:xfrm flipH="1">
              <a:off x="6804248" y="1790257"/>
              <a:ext cx="360040" cy="2466799"/>
              <a:chOff x="6084168" y="1794857"/>
              <a:chExt cx="360040" cy="2466799"/>
            </a:xfrm>
          </p:grpSpPr>
          <p:sp>
            <p:nvSpPr>
              <p:cNvPr id="19" name="Arc 18"/>
              <p:cNvSpPr/>
              <p:nvPr/>
            </p:nvSpPr>
            <p:spPr>
              <a:xfrm flipV="1">
                <a:off x="6084168" y="1794857"/>
                <a:ext cx="360040" cy="2358787"/>
              </a:xfrm>
              <a:prstGeom prst="arc">
                <a:avLst>
                  <a:gd name="adj1" fmla="val 16166844"/>
                  <a:gd name="adj2" fmla="val 0"/>
                </a:avLst>
              </a:pr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CA"/>
              </a:p>
            </p:txBody>
          </p:sp>
          <p:sp>
            <p:nvSpPr>
              <p:cNvPr id="20" name="Isosceles Triangle 19"/>
              <p:cNvSpPr/>
              <p:nvPr/>
            </p:nvSpPr>
            <p:spPr>
              <a:xfrm>
                <a:off x="6118412" y="4045632"/>
                <a:ext cx="216024" cy="2160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1" name="TextBox 20"/>
          <p:cNvSpPr txBox="1"/>
          <p:nvPr/>
        </p:nvSpPr>
        <p:spPr>
          <a:xfrm>
            <a:off x="1462354" y="1815470"/>
            <a:ext cx="926704" cy="646331"/>
          </a:xfrm>
          <a:prstGeom prst="rect">
            <a:avLst/>
          </a:prstGeom>
          <a:noFill/>
        </p:spPr>
        <p:txBody>
          <a:bodyPr wrap="square" rtlCol="0">
            <a:spAutoFit/>
          </a:bodyPr>
          <a:lstStyle/>
          <a:p>
            <a:r>
              <a:rPr lang="en-US" sz="1200" dirty="0" smtClean="0"/>
              <a:t>Magnet Moving</a:t>
            </a:r>
          </a:p>
          <a:p>
            <a:r>
              <a:rPr lang="en-US" sz="1200" dirty="0" smtClean="0"/>
              <a:t>Downward</a:t>
            </a:r>
            <a:endParaRPr lang="en-CA" sz="1200" dirty="0"/>
          </a:p>
        </p:txBody>
      </p:sp>
      <p:sp>
        <p:nvSpPr>
          <p:cNvPr id="23" name="TextBox 22"/>
          <p:cNvSpPr txBox="1"/>
          <p:nvPr/>
        </p:nvSpPr>
        <p:spPr>
          <a:xfrm>
            <a:off x="124627" y="4082552"/>
            <a:ext cx="1584176" cy="276999"/>
          </a:xfrm>
          <a:prstGeom prst="rect">
            <a:avLst/>
          </a:prstGeom>
          <a:noFill/>
        </p:spPr>
        <p:txBody>
          <a:bodyPr wrap="square" rtlCol="0">
            <a:spAutoFit/>
          </a:bodyPr>
          <a:lstStyle/>
          <a:p>
            <a:r>
              <a:rPr lang="en-US" sz="1200" dirty="0" smtClean="0"/>
              <a:t>Induced Current</a:t>
            </a:r>
            <a:endParaRPr lang="en-CA" sz="1200" dirty="0"/>
          </a:p>
        </p:txBody>
      </p:sp>
      <p:sp>
        <p:nvSpPr>
          <p:cNvPr id="24" name="TextBox 23"/>
          <p:cNvSpPr txBox="1"/>
          <p:nvPr/>
        </p:nvSpPr>
        <p:spPr>
          <a:xfrm>
            <a:off x="2209002" y="4186789"/>
            <a:ext cx="926704" cy="461665"/>
          </a:xfrm>
          <a:prstGeom prst="rect">
            <a:avLst/>
          </a:prstGeom>
          <a:noFill/>
        </p:spPr>
        <p:txBody>
          <a:bodyPr wrap="square" rtlCol="0">
            <a:spAutoFit/>
          </a:bodyPr>
          <a:lstStyle/>
          <a:p>
            <a:r>
              <a:rPr lang="en-US" sz="1200" dirty="0" smtClean="0"/>
              <a:t>Magnetic Field </a:t>
            </a:r>
            <a:endParaRPr lang="en-CA" sz="1200" dirty="0"/>
          </a:p>
        </p:txBody>
      </p:sp>
      <p:sp>
        <p:nvSpPr>
          <p:cNvPr id="25" name="Parallelogram 24"/>
          <p:cNvSpPr/>
          <p:nvPr/>
        </p:nvSpPr>
        <p:spPr>
          <a:xfrm>
            <a:off x="5481082" y="3649588"/>
            <a:ext cx="2592288" cy="1152128"/>
          </a:xfrm>
          <a:prstGeom prst="parallelogram">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Isosceles Triangle 25"/>
          <p:cNvSpPr/>
          <p:nvPr/>
        </p:nvSpPr>
        <p:spPr>
          <a:xfrm rot="5400000">
            <a:off x="6057146" y="3577580"/>
            <a:ext cx="144016" cy="1440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Isosceles Triangle 26"/>
          <p:cNvSpPr/>
          <p:nvPr/>
        </p:nvSpPr>
        <p:spPr>
          <a:xfrm rot="5400000">
            <a:off x="7641322" y="3573742"/>
            <a:ext cx="144016" cy="1440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Isosceles Triangle 27"/>
          <p:cNvSpPr/>
          <p:nvPr/>
        </p:nvSpPr>
        <p:spPr>
          <a:xfrm rot="16200000" flipH="1">
            <a:off x="5625098" y="4713312"/>
            <a:ext cx="144016" cy="1440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Isosceles Triangle 28"/>
          <p:cNvSpPr/>
          <p:nvPr/>
        </p:nvSpPr>
        <p:spPr>
          <a:xfrm rot="16200000" flipH="1">
            <a:off x="7425298" y="4729708"/>
            <a:ext cx="144016" cy="1440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6669214" y="1794857"/>
            <a:ext cx="216024" cy="6480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1" name="Straight Arrow Connector 30"/>
          <p:cNvCxnSpPr/>
          <p:nvPr/>
        </p:nvCxnSpPr>
        <p:spPr>
          <a:xfrm>
            <a:off x="6777226" y="2065412"/>
            <a:ext cx="0" cy="2016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flipV="1">
            <a:off x="6213213" y="3289548"/>
            <a:ext cx="1080120" cy="2471399"/>
            <a:chOff x="6084168" y="1790257"/>
            <a:chExt cx="1080120" cy="2471399"/>
          </a:xfrm>
        </p:grpSpPr>
        <p:grpSp>
          <p:nvGrpSpPr>
            <p:cNvPr id="33" name="Group 32"/>
            <p:cNvGrpSpPr/>
            <p:nvPr/>
          </p:nvGrpSpPr>
          <p:grpSpPr>
            <a:xfrm>
              <a:off x="6084168" y="1794857"/>
              <a:ext cx="360040" cy="2466799"/>
              <a:chOff x="6084168" y="1794857"/>
              <a:chExt cx="360040" cy="2466799"/>
            </a:xfrm>
          </p:grpSpPr>
          <p:sp>
            <p:nvSpPr>
              <p:cNvPr id="37" name="Arc 36"/>
              <p:cNvSpPr/>
              <p:nvPr/>
            </p:nvSpPr>
            <p:spPr>
              <a:xfrm flipV="1">
                <a:off x="6084168" y="1794857"/>
                <a:ext cx="360040" cy="2358787"/>
              </a:xfrm>
              <a:prstGeom prst="arc">
                <a:avLst>
                  <a:gd name="adj1" fmla="val 16166844"/>
                  <a:gd name="adj2" fmla="val 0"/>
                </a:avLst>
              </a:pr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CA"/>
              </a:p>
            </p:txBody>
          </p:sp>
          <p:sp>
            <p:nvSpPr>
              <p:cNvPr id="38" name="Isosceles Triangle 37"/>
              <p:cNvSpPr/>
              <p:nvPr/>
            </p:nvSpPr>
            <p:spPr>
              <a:xfrm>
                <a:off x="6118412" y="4045632"/>
                <a:ext cx="216024" cy="2160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4" name="Group 33"/>
            <p:cNvGrpSpPr/>
            <p:nvPr/>
          </p:nvGrpSpPr>
          <p:grpSpPr>
            <a:xfrm flipH="1">
              <a:off x="6804248" y="1790257"/>
              <a:ext cx="360040" cy="2466799"/>
              <a:chOff x="6084168" y="1794857"/>
              <a:chExt cx="360040" cy="2466799"/>
            </a:xfrm>
          </p:grpSpPr>
          <p:sp>
            <p:nvSpPr>
              <p:cNvPr id="35" name="Arc 34"/>
              <p:cNvSpPr/>
              <p:nvPr/>
            </p:nvSpPr>
            <p:spPr>
              <a:xfrm flipV="1">
                <a:off x="6084168" y="1794857"/>
                <a:ext cx="360040" cy="2358787"/>
              </a:xfrm>
              <a:prstGeom prst="arc">
                <a:avLst>
                  <a:gd name="adj1" fmla="val 16166844"/>
                  <a:gd name="adj2" fmla="val 0"/>
                </a:avLst>
              </a:pr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CA"/>
              </a:p>
            </p:txBody>
          </p:sp>
          <p:sp>
            <p:nvSpPr>
              <p:cNvPr id="36" name="Isosceles Triangle 35"/>
              <p:cNvSpPr/>
              <p:nvPr/>
            </p:nvSpPr>
            <p:spPr>
              <a:xfrm>
                <a:off x="6118412" y="4045632"/>
                <a:ext cx="216024" cy="2160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9" name="TextBox 38"/>
          <p:cNvSpPr txBox="1"/>
          <p:nvPr/>
        </p:nvSpPr>
        <p:spPr>
          <a:xfrm>
            <a:off x="5755812" y="1815470"/>
            <a:ext cx="926704" cy="646331"/>
          </a:xfrm>
          <a:prstGeom prst="rect">
            <a:avLst/>
          </a:prstGeom>
          <a:noFill/>
        </p:spPr>
        <p:txBody>
          <a:bodyPr wrap="square" rtlCol="0">
            <a:spAutoFit/>
          </a:bodyPr>
          <a:lstStyle/>
          <a:p>
            <a:r>
              <a:rPr lang="en-US" sz="1200" dirty="0" smtClean="0"/>
              <a:t>Magnet Moving</a:t>
            </a:r>
          </a:p>
          <a:p>
            <a:r>
              <a:rPr lang="en-US" sz="1200" dirty="0" smtClean="0"/>
              <a:t>Downward</a:t>
            </a:r>
            <a:endParaRPr lang="en-CA" sz="1200" dirty="0"/>
          </a:p>
        </p:txBody>
      </p:sp>
      <p:sp>
        <p:nvSpPr>
          <p:cNvPr id="40" name="TextBox 39"/>
          <p:cNvSpPr txBox="1"/>
          <p:nvPr/>
        </p:nvSpPr>
        <p:spPr>
          <a:xfrm>
            <a:off x="5425044" y="4877562"/>
            <a:ext cx="3096344" cy="276999"/>
          </a:xfrm>
          <a:prstGeom prst="rect">
            <a:avLst/>
          </a:prstGeom>
          <a:noFill/>
        </p:spPr>
        <p:txBody>
          <a:bodyPr wrap="square" rtlCol="0">
            <a:spAutoFit/>
          </a:bodyPr>
          <a:lstStyle/>
          <a:p>
            <a:r>
              <a:rPr lang="en-US" sz="1200" dirty="0" smtClean="0"/>
              <a:t>Current Creates Opposing Magnet Field </a:t>
            </a:r>
            <a:endParaRPr lang="en-CA" sz="1200" dirty="0"/>
          </a:p>
        </p:txBody>
      </p:sp>
      <p:sp>
        <p:nvSpPr>
          <p:cNvPr id="22" name="Freeform 21"/>
          <p:cNvSpPr/>
          <p:nvPr/>
        </p:nvSpPr>
        <p:spPr>
          <a:xfrm>
            <a:off x="4333106" y="1438351"/>
            <a:ext cx="691872" cy="4010062"/>
          </a:xfrm>
          <a:custGeom>
            <a:avLst/>
            <a:gdLst>
              <a:gd name="connsiteX0" fmla="*/ 162827 w 691872"/>
              <a:gd name="connsiteY0" fmla="*/ 0 h 4010062"/>
              <a:gd name="connsiteX1" fmla="*/ 280057 w 691872"/>
              <a:gd name="connsiteY1" fmla="*/ 463062 h 4010062"/>
              <a:gd name="connsiteX2" fmla="*/ 244888 w 691872"/>
              <a:gd name="connsiteY2" fmla="*/ 533400 h 4010062"/>
              <a:gd name="connsiteX3" fmla="*/ 22150 w 691872"/>
              <a:gd name="connsiteY3" fmla="*/ 949570 h 4010062"/>
              <a:gd name="connsiteX4" fmla="*/ 315227 w 691872"/>
              <a:gd name="connsiteY4" fmla="*/ 1113693 h 4010062"/>
              <a:gd name="connsiteX5" fmla="*/ 174550 w 691872"/>
              <a:gd name="connsiteY5" fmla="*/ 1518139 h 4010062"/>
              <a:gd name="connsiteX6" fmla="*/ 174550 w 691872"/>
              <a:gd name="connsiteY6" fmla="*/ 1600200 h 4010062"/>
              <a:gd name="connsiteX7" fmla="*/ 104211 w 691872"/>
              <a:gd name="connsiteY7" fmla="*/ 1881554 h 4010062"/>
              <a:gd name="connsiteX8" fmla="*/ 16288 w 691872"/>
              <a:gd name="connsiteY8" fmla="*/ 2215662 h 4010062"/>
              <a:gd name="connsiteX9" fmla="*/ 461765 w 691872"/>
              <a:gd name="connsiteY9" fmla="*/ 2444262 h 4010062"/>
              <a:gd name="connsiteX10" fmla="*/ 684504 w 691872"/>
              <a:gd name="connsiteY10" fmla="*/ 2801816 h 4010062"/>
              <a:gd name="connsiteX11" fmla="*/ 203857 w 691872"/>
              <a:gd name="connsiteY11" fmla="*/ 3012831 h 4010062"/>
              <a:gd name="connsiteX12" fmla="*/ 57319 w 691872"/>
              <a:gd name="connsiteY12" fmla="*/ 3112477 h 4010062"/>
              <a:gd name="connsiteX13" fmla="*/ 186273 w 691872"/>
              <a:gd name="connsiteY13" fmla="*/ 3534508 h 4010062"/>
              <a:gd name="connsiteX14" fmla="*/ 233165 w 691872"/>
              <a:gd name="connsiteY14" fmla="*/ 3886200 h 4010062"/>
              <a:gd name="connsiteX15" fmla="*/ 256611 w 691872"/>
              <a:gd name="connsiteY15" fmla="*/ 4009293 h 4010062"/>
              <a:gd name="connsiteX16" fmla="*/ 227304 w 691872"/>
              <a:gd name="connsiteY16" fmla="*/ 3956539 h 401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1872" h="4010062">
                <a:moveTo>
                  <a:pt x="162827" y="0"/>
                </a:moveTo>
                <a:cubicBezTo>
                  <a:pt x="214603" y="187081"/>
                  <a:pt x="266380" y="374162"/>
                  <a:pt x="280057" y="463062"/>
                </a:cubicBezTo>
                <a:cubicBezTo>
                  <a:pt x="293734" y="551962"/>
                  <a:pt x="287873" y="452315"/>
                  <a:pt x="244888" y="533400"/>
                </a:cubicBezTo>
                <a:cubicBezTo>
                  <a:pt x="201904" y="614485"/>
                  <a:pt x="10427" y="852855"/>
                  <a:pt x="22150" y="949570"/>
                </a:cubicBezTo>
                <a:cubicBezTo>
                  <a:pt x="33873" y="1046285"/>
                  <a:pt x="289827" y="1018932"/>
                  <a:pt x="315227" y="1113693"/>
                </a:cubicBezTo>
                <a:cubicBezTo>
                  <a:pt x="340627" y="1208454"/>
                  <a:pt x="197996" y="1437055"/>
                  <a:pt x="174550" y="1518139"/>
                </a:cubicBezTo>
                <a:cubicBezTo>
                  <a:pt x="151104" y="1599223"/>
                  <a:pt x="186273" y="1539631"/>
                  <a:pt x="174550" y="1600200"/>
                </a:cubicBezTo>
                <a:cubicBezTo>
                  <a:pt x="162827" y="1660769"/>
                  <a:pt x="130588" y="1778977"/>
                  <a:pt x="104211" y="1881554"/>
                </a:cubicBezTo>
                <a:cubicBezTo>
                  <a:pt x="77834" y="1984131"/>
                  <a:pt x="-43304" y="2121877"/>
                  <a:pt x="16288" y="2215662"/>
                </a:cubicBezTo>
                <a:cubicBezTo>
                  <a:pt x="75880" y="2309447"/>
                  <a:pt x="350396" y="2346570"/>
                  <a:pt x="461765" y="2444262"/>
                </a:cubicBezTo>
                <a:cubicBezTo>
                  <a:pt x="573134" y="2541954"/>
                  <a:pt x="727489" y="2707055"/>
                  <a:pt x="684504" y="2801816"/>
                </a:cubicBezTo>
                <a:cubicBezTo>
                  <a:pt x="641519" y="2896578"/>
                  <a:pt x="308388" y="2961054"/>
                  <a:pt x="203857" y="3012831"/>
                </a:cubicBezTo>
                <a:cubicBezTo>
                  <a:pt x="99326" y="3064608"/>
                  <a:pt x="60250" y="3025531"/>
                  <a:pt x="57319" y="3112477"/>
                </a:cubicBezTo>
                <a:cubicBezTo>
                  <a:pt x="54388" y="3199423"/>
                  <a:pt x="156965" y="3405554"/>
                  <a:pt x="186273" y="3534508"/>
                </a:cubicBezTo>
                <a:cubicBezTo>
                  <a:pt x="215581" y="3663462"/>
                  <a:pt x="221442" y="3807069"/>
                  <a:pt x="233165" y="3886200"/>
                </a:cubicBezTo>
                <a:cubicBezTo>
                  <a:pt x="244888" y="3965331"/>
                  <a:pt x="257588" y="3997570"/>
                  <a:pt x="256611" y="4009293"/>
                </a:cubicBezTo>
                <a:cubicBezTo>
                  <a:pt x="255634" y="4021016"/>
                  <a:pt x="282012" y="3894016"/>
                  <a:pt x="227304" y="39565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200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55576" y="985292"/>
            <a:ext cx="7488832" cy="1569660"/>
          </a:xfrm>
          <a:prstGeom prst="rect">
            <a:avLst/>
          </a:prstGeom>
          <a:noFill/>
        </p:spPr>
        <p:txBody>
          <a:bodyPr wrap="square" rtlCol="0">
            <a:spAutoFit/>
          </a:bodyPr>
          <a:lstStyle/>
          <a:p>
            <a:pPr marL="361950" indent="-361950">
              <a:buAutoNum type="arabicPeriod"/>
            </a:pPr>
            <a:endParaRPr lang="en-CA" sz="2000" dirty="0" smtClean="0"/>
          </a:p>
          <a:p>
            <a:pPr algn="ctr"/>
            <a:r>
              <a:rPr lang="en-CA" sz="2400" dirty="0" smtClean="0"/>
              <a:t>Topic 1</a:t>
            </a:r>
          </a:p>
          <a:p>
            <a:pPr algn="ctr"/>
            <a:r>
              <a:rPr lang="en-C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Change Happens</a:t>
            </a:r>
          </a:p>
          <a:p>
            <a:pPr algn="ctr"/>
            <a:endParaRPr lang="en-CA" sz="1600" dirty="0" smtClean="0"/>
          </a:p>
        </p:txBody>
      </p:sp>
    </p:spTree>
    <p:extLst>
      <p:ext uri="{BB962C8B-B14F-4D97-AF65-F5344CB8AC3E}">
        <p14:creationId xmlns:p14="http://schemas.microsoft.com/office/powerpoint/2010/main" val="1928925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99592" y="1633364"/>
            <a:ext cx="7272808" cy="1938992"/>
          </a:xfrm>
          <a:prstGeom prst="rect">
            <a:avLst/>
          </a:prstGeom>
          <a:noFill/>
        </p:spPr>
        <p:txBody>
          <a:bodyPr wrap="square" rtlCol="0">
            <a:spAutoFit/>
          </a:bodyPr>
          <a:lstStyle/>
          <a:p>
            <a:r>
              <a:rPr lang="en-CA"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If few people want change (even though it is inevitable…) what forces it to still occur?</a:t>
            </a:r>
            <a:endParaRPr lang="en-C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1427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685800" y="1397000"/>
            <a:ext cx="77724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1.	</a:t>
            </a:r>
            <a:r>
              <a:rPr lang="en-US" altLang="en-US" sz="2800" dirty="0" smtClean="0">
                <a:latin typeface="+mn-lt"/>
              </a:rPr>
              <a:t>Pressure </a:t>
            </a:r>
            <a:r>
              <a:rPr lang="en-US" altLang="en-US" sz="2800" dirty="0">
                <a:latin typeface="+mn-lt"/>
              </a:rPr>
              <a:t>of outside events.</a:t>
            </a:r>
          </a:p>
          <a:p>
            <a:pPr>
              <a:buFontTx/>
              <a:buNone/>
            </a:pPr>
            <a:r>
              <a:rPr lang="en-US" altLang="en-US" sz="2800" dirty="0">
                <a:latin typeface="+mn-lt"/>
              </a:rPr>
              <a:t>2.	Financial exigencies.</a:t>
            </a:r>
          </a:p>
          <a:p>
            <a:pPr>
              <a:buFontTx/>
              <a:buNone/>
            </a:pPr>
            <a:r>
              <a:rPr lang="en-US" altLang="en-US" sz="2800" dirty="0">
                <a:latin typeface="+mn-lt"/>
              </a:rPr>
              <a:t>3.	Need for organizational </a:t>
            </a:r>
            <a:r>
              <a:rPr lang="en-US" altLang="en-US" sz="2800" dirty="0" smtClean="0">
                <a:latin typeface="+mn-lt"/>
              </a:rPr>
              <a:t>development</a:t>
            </a:r>
            <a:r>
              <a:rPr lang="en-US" altLang="en-US" sz="2800" dirty="0">
                <a:latin typeface="+mn-lt"/>
              </a:rPr>
              <a:t>.</a:t>
            </a:r>
          </a:p>
          <a:p>
            <a:pPr>
              <a:buFontTx/>
              <a:buNone/>
            </a:pPr>
            <a:r>
              <a:rPr lang="en-US" altLang="en-US" sz="2800" dirty="0">
                <a:latin typeface="+mn-lt"/>
              </a:rPr>
              <a:t>4.	A lack of ministry success.</a:t>
            </a:r>
          </a:p>
          <a:p>
            <a:pPr>
              <a:buFontTx/>
              <a:buNone/>
            </a:pPr>
            <a:r>
              <a:rPr lang="en-US" altLang="en-US" sz="2800" dirty="0">
                <a:latin typeface="+mn-lt"/>
              </a:rPr>
              <a:t>5.	A loss of vision.</a:t>
            </a:r>
          </a:p>
          <a:p>
            <a:pPr>
              <a:buFontTx/>
              <a:buNone/>
            </a:pPr>
            <a:r>
              <a:rPr lang="en-US" altLang="en-US" sz="2800" dirty="0">
                <a:latin typeface="+mn-lt"/>
              </a:rPr>
              <a:t>6.	A lack of ability from </a:t>
            </a:r>
            <a:r>
              <a:rPr lang="en-US" altLang="en-US" sz="2800" dirty="0" smtClean="0">
                <a:latin typeface="+mn-lt"/>
              </a:rPr>
              <a:t>leaders leads to “revolution.”</a:t>
            </a:r>
            <a:endParaRPr lang="en-US" altLang="en-US" sz="2800" dirty="0">
              <a:latin typeface="+mn-lt"/>
            </a:endParaRPr>
          </a:p>
        </p:txBody>
      </p:sp>
      <p:sp>
        <p:nvSpPr>
          <p:cNvPr id="6" name="Rectangle 2"/>
          <p:cNvSpPr>
            <a:spLocks noGrp="1" noChangeArrowheads="1"/>
          </p:cNvSpPr>
          <p:nvPr>
            <p:ph type="title"/>
          </p:nvPr>
        </p:nvSpPr>
        <p:spPr>
          <a:xfrm>
            <a:off x="685800" y="481236"/>
            <a:ext cx="7772400" cy="979264"/>
          </a:xfrm>
        </p:spPr>
        <p:txBody>
          <a:bodyPr>
            <a:normAutofit/>
          </a:bodyPr>
          <a:lstStyle/>
          <a:p>
            <a:pPr algn="l"/>
            <a:r>
              <a:rPr lang="en-US" alt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Why Change Occurs…</a:t>
            </a:r>
            <a:endPar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p:txBody>
      </p:sp>
      <p:sp>
        <p:nvSpPr>
          <p:cNvPr id="7" name="TextBox 6"/>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81620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1835696" y="985292"/>
            <a:ext cx="6622504" cy="434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buFontTx/>
              <a:buNone/>
            </a:pPr>
            <a:r>
              <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Rule of </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Thumb 1:</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a:p>
            <a:pPr algn="ctr">
              <a:buFontTx/>
              <a:buNone/>
            </a:pPr>
            <a:r>
              <a:rPr lang="en-US" altLang="en-US" sz="2800" i="1" dirty="0">
                <a:latin typeface="+mn-lt"/>
              </a:rPr>
              <a:t>The larger the environmental change, the larger the associated ministry change needs to be</a:t>
            </a:r>
            <a:r>
              <a:rPr lang="en-US" altLang="en-US" sz="2800" i="1" dirty="0" smtClean="0">
                <a:latin typeface="+mn-lt"/>
              </a:rPr>
              <a:t>.</a:t>
            </a:r>
          </a:p>
          <a:p>
            <a:pPr algn="ctr">
              <a:buFontTx/>
              <a:buNone/>
            </a:pPr>
            <a:endParaRPr lang="en-US" altLang="en-US" sz="2800" i="1" dirty="0">
              <a:latin typeface="+mn-lt"/>
            </a:endParaRPr>
          </a:p>
          <a:p>
            <a:pPr algn="ctr">
              <a:buFontTx/>
              <a:buNone/>
            </a:pPr>
            <a:r>
              <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Rule of Thumb 2:</a:t>
            </a:r>
          </a:p>
          <a:p>
            <a:pPr algn="ctr">
              <a:buFontTx/>
              <a:buNone/>
            </a:pPr>
            <a:r>
              <a:rPr lang="en-US" altLang="en-US" sz="2800" i="1" dirty="0">
                <a:latin typeface="+mn-lt"/>
              </a:rPr>
              <a:t>There is always more than one reason why change occurs.</a:t>
            </a:r>
          </a:p>
          <a:p>
            <a:pPr algn="ctr">
              <a:buFontTx/>
              <a:buNone/>
            </a:pPr>
            <a:endParaRPr lang="en-US" altLang="en-US" i="1" dirty="0">
              <a:solidFill>
                <a:srgbClr val="FFFF00"/>
              </a:solidFill>
            </a:endParaRPr>
          </a:p>
        </p:txBody>
      </p:sp>
      <p:sp>
        <p:nvSpPr>
          <p:cNvPr id="5" name="TextBox 4"/>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4578" name="Picture 2" descr="http://www.centralnewyorkinjurylawyer.com/thumbs%20u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917508"/>
            <a:ext cx="1656184" cy="248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6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2195736" y="985292"/>
            <a:ext cx="6262464" cy="434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buFontTx/>
              <a:buNone/>
            </a:pPr>
            <a:r>
              <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Rule of </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Thumb 3:</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a:p>
            <a:pPr algn="ctr">
              <a:buFontTx/>
              <a:buNone/>
            </a:pPr>
            <a:r>
              <a:rPr lang="en-US" altLang="en-US" sz="2800" i="1" dirty="0">
                <a:latin typeface="+mn-lt"/>
              </a:rPr>
              <a:t>We do more damage than good by resisting change:</a:t>
            </a:r>
          </a:p>
          <a:p>
            <a:pPr marL="514350" indent="-514350" algn="ctr">
              <a:buFontTx/>
              <a:buAutoNum type="arabicParenBoth"/>
            </a:pPr>
            <a:r>
              <a:rPr lang="en-US" altLang="en-US" sz="2800" i="1" dirty="0" smtClean="0">
                <a:latin typeface="+mn-lt"/>
              </a:rPr>
              <a:t>we </a:t>
            </a:r>
            <a:r>
              <a:rPr lang="en-US" altLang="en-US" sz="2800" i="1" dirty="0">
                <a:latin typeface="+mn-lt"/>
              </a:rPr>
              <a:t>look close-minded</a:t>
            </a:r>
            <a:r>
              <a:rPr lang="en-US" altLang="en-US" sz="2800" i="1" dirty="0" smtClean="0">
                <a:latin typeface="+mn-lt"/>
              </a:rPr>
              <a:t>;</a:t>
            </a:r>
          </a:p>
          <a:p>
            <a:pPr marL="514350" indent="-514350" algn="ctr">
              <a:buFontTx/>
              <a:buAutoNum type="arabicParenBoth"/>
            </a:pPr>
            <a:r>
              <a:rPr lang="en-US" altLang="en-US" sz="2800" i="1" dirty="0" smtClean="0">
                <a:latin typeface="+mn-lt"/>
              </a:rPr>
              <a:t>it </a:t>
            </a:r>
            <a:r>
              <a:rPr lang="en-US" altLang="en-US" sz="2800" i="1" dirty="0">
                <a:latin typeface="+mn-lt"/>
              </a:rPr>
              <a:t>hurts the chances of success; </a:t>
            </a:r>
            <a:endParaRPr lang="en-US" altLang="en-US" sz="2800" i="1" dirty="0" smtClean="0">
              <a:latin typeface="+mn-lt"/>
            </a:endParaRPr>
          </a:p>
          <a:p>
            <a:pPr marL="514350" indent="-514350" algn="ctr">
              <a:buFontTx/>
              <a:buAutoNum type="arabicParenBoth"/>
            </a:pPr>
            <a:r>
              <a:rPr lang="en-US" altLang="en-US" sz="2800" i="1" dirty="0" smtClean="0">
                <a:latin typeface="+mn-lt"/>
              </a:rPr>
              <a:t>it </a:t>
            </a:r>
            <a:r>
              <a:rPr lang="en-US" altLang="en-US" sz="2800" i="1" dirty="0">
                <a:latin typeface="+mn-lt"/>
              </a:rPr>
              <a:t>is a losing effort</a:t>
            </a:r>
            <a:r>
              <a:rPr lang="en-US" altLang="en-US" i="1" dirty="0">
                <a:solidFill>
                  <a:srgbClr val="FFFF00"/>
                </a:solidFill>
                <a:latin typeface="Tahoma" pitchFamily="34" charset="0"/>
              </a:rPr>
              <a:t>.</a:t>
            </a:r>
          </a:p>
          <a:p>
            <a:pPr algn="ctr">
              <a:buFontTx/>
              <a:buNone/>
            </a:pPr>
            <a:endParaRPr lang="en-US" altLang="en-US" i="1" dirty="0">
              <a:solidFill>
                <a:srgbClr val="FFFF00"/>
              </a:solidFill>
            </a:endParaRPr>
          </a:p>
        </p:txBody>
      </p:sp>
      <p:sp>
        <p:nvSpPr>
          <p:cNvPr id="5" name="TextBox 4"/>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4578" name="Picture 2" descr="http://www.centralnewyorkinjurylawyer.com/thumbs%20u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917508"/>
            <a:ext cx="1656184" cy="2484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1720" y="4690060"/>
            <a:ext cx="6192688" cy="830997"/>
          </a:xfrm>
          <a:prstGeom prst="rect">
            <a:avLst/>
          </a:prstGeom>
          <a:noFill/>
        </p:spPr>
        <p:txBody>
          <a:bodyPr wrap="square" rtlCol="0">
            <a:spAutoFit/>
          </a:bodyPr>
          <a:lstStyle/>
          <a:p>
            <a:pPr algn="ctr">
              <a:buFontTx/>
              <a:buNone/>
            </a:pPr>
            <a:r>
              <a:rPr lang="en-US" altLang="en-US" i="1" dirty="0"/>
              <a:t>“In a fight between you and the world… bet on the world.”</a:t>
            </a:r>
          </a:p>
          <a:p>
            <a:pPr algn="r">
              <a:buFontTx/>
              <a:buNone/>
            </a:pPr>
            <a:r>
              <a:rPr lang="en-US" altLang="en-US" sz="1200" i="1" dirty="0"/>
              <a:t>Franz Kafka</a:t>
            </a:r>
            <a:endParaRPr lang="en-US" altLang="en-US" sz="1200" i="1" dirty="0">
              <a:solidFill>
                <a:srgbClr val="FFFF00"/>
              </a:solidFill>
            </a:endParaRPr>
          </a:p>
          <a:p>
            <a:endParaRPr lang="en-CA" dirty="0"/>
          </a:p>
        </p:txBody>
      </p:sp>
    </p:spTree>
    <p:extLst>
      <p:ext uri="{BB962C8B-B14F-4D97-AF65-F5344CB8AC3E}">
        <p14:creationId xmlns:p14="http://schemas.microsoft.com/office/powerpoint/2010/main" val="1773817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4578" name="Picture 2" descr="http://www.centralnewyorkinjurylawyer.com/thumbs%20u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917508"/>
            <a:ext cx="1656184" cy="2484276"/>
          </a:xfrm>
          <a:prstGeom prst="rect">
            <a:avLst/>
          </a:prstGeom>
          <a:noFill/>
          <a:extLst>
            <a:ext uri="{909E8E84-426E-40DD-AFC4-6F175D3DCCD1}">
              <a14:hiddenFill xmlns:a14="http://schemas.microsoft.com/office/drawing/2010/main">
                <a:solidFill>
                  <a:srgbClr val="FFFFFF"/>
                </a:solidFill>
              </a14:hiddenFill>
            </a:ext>
          </a:extLst>
        </p:spPr>
      </p:pic>
      <p:pic>
        <p:nvPicPr>
          <p:cNvPr id="192514" name="Picture 2" descr="http://dilbert.com/dyn/str_strip/000000000/00000000/0000000/000000/00000/2000/700/2769/2769.stri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2067892"/>
            <a:ext cx="7022334" cy="218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576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Myths About Change:</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TextBox 6"/>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276064987"/>
              </p:ext>
            </p:extLst>
          </p:nvPr>
        </p:nvGraphicFramePr>
        <p:xfrm>
          <a:off x="467544" y="1705372"/>
          <a:ext cx="8352928" cy="3693016"/>
        </p:xfrm>
        <a:graphic>
          <a:graphicData uri="http://schemas.openxmlformats.org/drawingml/2006/table">
            <a:tbl>
              <a:tblPr firstRow="1" bandRow="1">
                <a:tableStyleId>{5C22544A-7EE6-4342-B048-85BDC9FD1C3A}</a:tableStyleId>
              </a:tblPr>
              <a:tblGrid>
                <a:gridCol w="4168373">
                  <a:extLst>
                    <a:ext uri="{9D8B030D-6E8A-4147-A177-3AD203B41FA5}">
                      <a16:colId xmlns:a16="http://schemas.microsoft.com/office/drawing/2014/main" val="20000"/>
                    </a:ext>
                  </a:extLst>
                </a:gridCol>
                <a:gridCol w="4184555">
                  <a:extLst>
                    <a:ext uri="{9D8B030D-6E8A-4147-A177-3AD203B41FA5}">
                      <a16:colId xmlns:a16="http://schemas.microsoft.com/office/drawing/2014/main" val="20001"/>
                    </a:ext>
                  </a:extLst>
                </a:gridCol>
              </a:tblGrid>
              <a:tr h="612068">
                <a:tc>
                  <a:txBody>
                    <a:bodyPr/>
                    <a:lstStyle/>
                    <a:p>
                      <a:r>
                        <a:rPr lang="en-CA" dirty="0" smtClean="0"/>
                        <a:t>Myth</a:t>
                      </a:r>
                      <a:endParaRPr lang="en-CA" dirty="0"/>
                    </a:p>
                  </a:txBody>
                  <a:tcPr/>
                </a:tc>
                <a:tc>
                  <a:txBody>
                    <a:bodyPr/>
                    <a:lstStyle/>
                    <a:p>
                      <a:r>
                        <a:rPr lang="en-CA" dirty="0" smtClean="0"/>
                        <a:t>Reality</a:t>
                      </a:r>
                      <a:endParaRPr lang="en-CA" dirty="0"/>
                    </a:p>
                  </a:txBody>
                  <a:tcPr/>
                </a:tc>
                <a:extLst>
                  <a:ext uri="{0D108BD9-81ED-4DB2-BD59-A6C34878D82A}">
                    <a16:rowId xmlns:a16="http://schemas.microsoft.com/office/drawing/2014/main" val="10000"/>
                  </a:ext>
                </a:extLst>
              </a:tr>
              <a:tr h="612068">
                <a:tc>
                  <a:txBody>
                    <a:bodyPr/>
                    <a:lstStyle/>
                    <a:p>
                      <a:r>
                        <a:rPr lang="en-CA" sz="2400" dirty="0" smtClean="0"/>
                        <a:t>This change will go away.</a:t>
                      </a:r>
                      <a:endParaRPr lang="en-CA" sz="2400" dirty="0"/>
                    </a:p>
                  </a:txBody>
                  <a:tcPr/>
                </a:tc>
                <a:tc>
                  <a:txBody>
                    <a:bodyPr/>
                    <a:lstStyle/>
                    <a:p>
                      <a:r>
                        <a:rPr lang="en-CA" sz="2400" dirty="0" smtClean="0"/>
                        <a:t>No it won’t.</a:t>
                      </a:r>
                      <a:endParaRPr lang="en-CA" sz="2400" dirty="0"/>
                    </a:p>
                  </a:txBody>
                  <a:tcPr/>
                </a:tc>
                <a:extLst>
                  <a:ext uri="{0D108BD9-81ED-4DB2-BD59-A6C34878D82A}">
                    <a16:rowId xmlns:a16="http://schemas.microsoft.com/office/drawing/2014/main" val="10001"/>
                  </a:ext>
                </a:extLst>
              </a:tr>
              <a:tr h="612068">
                <a:tc>
                  <a:txBody>
                    <a:bodyPr/>
                    <a:lstStyle/>
                    <a:p>
                      <a:r>
                        <a:rPr lang="en-CA" sz="2400" dirty="0" smtClean="0"/>
                        <a:t>It will help if I get upset about this.</a:t>
                      </a:r>
                      <a:endParaRPr lang="en-CA" sz="2400" dirty="0"/>
                    </a:p>
                  </a:txBody>
                  <a:tcPr/>
                </a:tc>
                <a:tc>
                  <a:txBody>
                    <a:bodyPr/>
                    <a:lstStyle/>
                    <a:p>
                      <a:r>
                        <a:rPr lang="en-CA" sz="2400" dirty="0" smtClean="0"/>
                        <a:t>Controlling ourselves</a:t>
                      </a:r>
                      <a:r>
                        <a:rPr lang="en-CA" sz="2400" baseline="0" dirty="0" smtClean="0"/>
                        <a:t> helps with situational control.</a:t>
                      </a:r>
                      <a:endParaRPr lang="en-CA" sz="2400" dirty="0"/>
                    </a:p>
                  </a:txBody>
                  <a:tcPr/>
                </a:tc>
                <a:extLst>
                  <a:ext uri="{0D108BD9-81ED-4DB2-BD59-A6C34878D82A}">
                    <a16:rowId xmlns:a16="http://schemas.microsoft.com/office/drawing/2014/main" val="10002"/>
                  </a:ext>
                </a:extLst>
              </a:tr>
              <a:tr h="612068">
                <a:tc>
                  <a:txBody>
                    <a:bodyPr/>
                    <a:lstStyle/>
                    <a:p>
                      <a:r>
                        <a:rPr lang="en-CA" sz="2400" dirty="0" smtClean="0"/>
                        <a:t>I can keep doing what</a:t>
                      </a:r>
                      <a:r>
                        <a:rPr lang="en-CA" sz="2400" baseline="0" dirty="0" smtClean="0"/>
                        <a:t> I have always been doing.</a:t>
                      </a:r>
                      <a:endParaRPr lang="en-CA" sz="2400" dirty="0"/>
                    </a:p>
                  </a:txBody>
                  <a:tcPr/>
                </a:tc>
                <a:tc>
                  <a:txBody>
                    <a:bodyPr/>
                    <a:lstStyle/>
                    <a:p>
                      <a:r>
                        <a:rPr lang="en-CA" sz="2400" dirty="0" smtClean="0"/>
                        <a:t>If the organization changes,</a:t>
                      </a:r>
                      <a:r>
                        <a:rPr lang="en-CA" sz="2400" baseline="0" dirty="0" smtClean="0"/>
                        <a:t> you better as well.</a:t>
                      </a:r>
                      <a:endParaRPr lang="en-CA" sz="2400" dirty="0"/>
                    </a:p>
                  </a:txBody>
                  <a:tcPr/>
                </a:tc>
                <a:extLst>
                  <a:ext uri="{0D108BD9-81ED-4DB2-BD59-A6C34878D82A}">
                    <a16:rowId xmlns:a16="http://schemas.microsoft.com/office/drawing/2014/main" val="10003"/>
                  </a:ext>
                </a:extLst>
              </a:tr>
              <a:tr h="612068">
                <a:tc>
                  <a:txBody>
                    <a:bodyPr/>
                    <a:lstStyle/>
                    <a:p>
                      <a:r>
                        <a:rPr lang="en-CA" sz="2400" dirty="0" smtClean="0"/>
                        <a:t>Problems that arise will prove this was a wrong decision.</a:t>
                      </a:r>
                      <a:endParaRPr lang="en-CA" sz="2400" dirty="0"/>
                    </a:p>
                  </a:txBody>
                  <a:tcPr/>
                </a:tc>
                <a:tc>
                  <a:txBody>
                    <a:bodyPr/>
                    <a:lstStyle/>
                    <a:p>
                      <a:r>
                        <a:rPr lang="en-CA" sz="2400" dirty="0" smtClean="0"/>
                        <a:t>Problems are the side-effect of change.</a:t>
                      </a:r>
                      <a:endParaRPr lang="en-CA"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4499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Myths About Change:</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TextBox 6"/>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397287729"/>
              </p:ext>
            </p:extLst>
          </p:nvPr>
        </p:nvGraphicFramePr>
        <p:xfrm>
          <a:off x="467544" y="1705372"/>
          <a:ext cx="8352928" cy="3903908"/>
        </p:xfrm>
        <a:graphic>
          <a:graphicData uri="http://schemas.openxmlformats.org/drawingml/2006/table">
            <a:tbl>
              <a:tblPr firstRow="1" bandRow="1">
                <a:tableStyleId>{5C22544A-7EE6-4342-B048-85BDC9FD1C3A}</a:tableStyleId>
              </a:tblPr>
              <a:tblGrid>
                <a:gridCol w="4168373">
                  <a:extLst>
                    <a:ext uri="{9D8B030D-6E8A-4147-A177-3AD203B41FA5}">
                      <a16:colId xmlns:a16="http://schemas.microsoft.com/office/drawing/2014/main" val="20000"/>
                    </a:ext>
                  </a:extLst>
                </a:gridCol>
                <a:gridCol w="4184555">
                  <a:extLst>
                    <a:ext uri="{9D8B030D-6E8A-4147-A177-3AD203B41FA5}">
                      <a16:colId xmlns:a16="http://schemas.microsoft.com/office/drawing/2014/main" val="20001"/>
                    </a:ext>
                  </a:extLst>
                </a:gridCol>
              </a:tblGrid>
              <a:tr h="612068">
                <a:tc>
                  <a:txBody>
                    <a:bodyPr/>
                    <a:lstStyle/>
                    <a:p>
                      <a:r>
                        <a:rPr lang="en-CA" dirty="0" smtClean="0"/>
                        <a:t>Myth</a:t>
                      </a:r>
                      <a:endParaRPr lang="en-CA" dirty="0"/>
                    </a:p>
                  </a:txBody>
                  <a:tcPr/>
                </a:tc>
                <a:tc>
                  <a:txBody>
                    <a:bodyPr/>
                    <a:lstStyle/>
                    <a:p>
                      <a:r>
                        <a:rPr lang="en-CA" dirty="0" smtClean="0"/>
                        <a:t>Reality</a:t>
                      </a:r>
                      <a:endParaRPr lang="en-CA" dirty="0"/>
                    </a:p>
                  </a:txBody>
                  <a:tcPr/>
                </a:tc>
                <a:extLst>
                  <a:ext uri="{0D108BD9-81ED-4DB2-BD59-A6C34878D82A}">
                    <a16:rowId xmlns:a16="http://schemas.microsoft.com/office/drawing/2014/main" val="10000"/>
                  </a:ext>
                </a:extLst>
              </a:tr>
              <a:tr h="612068">
                <a:tc>
                  <a:txBody>
                    <a:bodyPr/>
                    <a:lstStyle/>
                    <a:p>
                      <a:r>
                        <a:rPr lang="en-CA" sz="2400" dirty="0" smtClean="0"/>
                        <a:t>They</a:t>
                      </a:r>
                      <a:r>
                        <a:rPr lang="en-CA" sz="2400" baseline="0" dirty="0" smtClean="0"/>
                        <a:t> aren’t telling us everything</a:t>
                      </a:r>
                      <a:endParaRPr lang="en-CA" sz="2400" dirty="0"/>
                    </a:p>
                  </a:txBody>
                  <a:tcPr/>
                </a:tc>
                <a:tc>
                  <a:txBody>
                    <a:bodyPr/>
                    <a:lstStyle/>
                    <a:p>
                      <a:r>
                        <a:rPr lang="en-CA" sz="2400" dirty="0" smtClean="0"/>
                        <a:t>They probably don’t know either.</a:t>
                      </a:r>
                      <a:endParaRPr lang="en-CA" sz="2400" dirty="0"/>
                    </a:p>
                  </a:txBody>
                  <a:tcPr/>
                </a:tc>
                <a:extLst>
                  <a:ext uri="{0D108BD9-81ED-4DB2-BD59-A6C34878D82A}">
                    <a16:rowId xmlns:a16="http://schemas.microsoft.com/office/drawing/2014/main" val="10001"/>
                  </a:ext>
                </a:extLst>
              </a:tr>
              <a:tr h="612068">
                <a:tc>
                  <a:txBody>
                    <a:bodyPr/>
                    <a:lstStyle/>
                    <a:p>
                      <a:r>
                        <a:rPr lang="en-CA" sz="2400" dirty="0" smtClean="0"/>
                        <a:t>Leadership doesn’t care about people.</a:t>
                      </a:r>
                      <a:endParaRPr lang="en-CA" sz="2400" dirty="0"/>
                    </a:p>
                  </a:txBody>
                  <a:tcPr/>
                </a:tc>
                <a:tc>
                  <a:txBody>
                    <a:bodyPr/>
                    <a:lstStyle/>
                    <a:p>
                      <a:r>
                        <a:rPr lang="en-CA" sz="2400" dirty="0" smtClean="0"/>
                        <a:t>Change does effect people, and always will.</a:t>
                      </a:r>
                      <a:endParaRPr lang="en-CA" sz="2400" dirty="0"/>
                    </a:p>
                  </a:txBody>
                  <a:tcPr/>
                </a:tc>
                <a:extLst>
                  <a:ext uri="{0D108BD9-81ED-4DB2-BD59-A6C34878D82A}">
                    <a16:rowId xmlns:a16="http://schemas.microsoft.com/office/drawing/2014/main" val="10002"/>
                  </a:ext>
                </a:extLst>
              </a:tr>
              <a:tr h="612068">
                <a:tc>
                  <a:txBody>
                    <a:bodyPr/>
                    <a:lstStyle/>
                    <a:p>
                      <a:r>
                        <a:rPr lang="en-CA" sz="2400" dirty="0" smtClean="0"/>
                        <a:t>Leaders</a:t>
                      </a:r>
                      <a:r>
                        <a:rPr lang="en-CA" sz="2400" baseline="0" dirty="0" smtClean="0"/>
                        <a:t> are supposed to make this work, not me.</a:t>
                      </a:r>
                      <a:endParaRPr lang="en-CA" sz="2400" dirty="0"/>
                    </a:p>
                  </a:txBody>
                  <a:tcPr/>
                </a:tc>
                <a:tc>
                  <a:txBody>
                    <a:bodyPr/>
                    <a:lstStyle/>
                    <a:p>
                      <a:r>
                        <a:rPr lang="en-CA" sz="2400" dirty="0" smtClean="0"/>
                        <a:t>If you are not part of the solution, then you are part of…</a:t>
                      </a:r>
                      <a:endParaRPr lang="en-CA" sz="2400" dirty="0"/>
                    </a:p>
                  </a:txBody>
                  <a:tcPr/>
                </a:tc>
                <a:extLst>
                  <a:ext uri="{0D108BD9-81ED-4DB2-BD59-A6C34878D82A}">
                    <a16:rowId xmlns:a16="http://schemas.microsoft.com/office/drawing/2014/main" val="10003"/>
                  </a:ext>
                </a:extLst>
              </a:tr>
              <a:tr h="612068">
                <a:tc>
                  <a:txBody>
                    <a:bodyPr/>
                    <a:lstStyle/>
                    <a:p>
                      <a:r>
                        <a:rPr lang="en-CA" sz="2400" dirty="0" smtClean="0"/>
                        <a:t>They don’t know what they are doing</a:t>
                      </a:r>
                      <a:endParaRPr lang="en-CA" sz="2400" dirty="0"/>
                    </a:p>
                  </a:txBody>
                  <a:tcPr/>
                </a:tc>
                <a:tc>
                  <a:txBody>
                    <a:bodyPr/>
                    <a:lstStyle/>
                    <a:p>
                      <a:r>
                        <a:rPr lang="en-CA" sz="2400" dirty="0" smtClean="0"/>
                        <a:t>Not a myth.</a:t>
                      </a:r>
                      <a:endParaRPr lang="en-CA"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5157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395536" y="1201316"/>
            <a:ext cx="842493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dirty="0"/>
              <a:t>“Non-profit organizations are… human change agents.”</a:t>
            </a:r>
            <a:endParaRPr lang="en-US" altLang="en-US" sz="2800" dirty="0"/>
          </a:p>
          <a:p>
            <a:pPr algn="r">
              <a:spcBef>
                <a:spcPct val="50000"/>
              </a:spcBef>
            </a:pPr>
            <a:r>
              <a:rPr lang="en-US" altLang="en-US" sz="2800" dirty="0"/>
              <a:t> </a:t>
            </a:r>
            <a:r>
              <a:rPr lang="en-US" altLang="en-US" sz="1200" dirty="0"/>
              <a:t>Peter Drucker in  </a:t>
            </a:r>
            <a:r>
              <a:rPr lang="en-US" altLang="en-US" sz="1200" i="1" dirty="0"/>
              <a:t>Managing The Non-Profit Organization</a:t>
            </a:r>
          </a:p>
        </p:txBody>
      </p:sp>
      <p:sp>
        <p:nvSpPr>
          <p:cNvPr id="103429" name="Text Box 5"/>
          <p:cNvSpPr txBox="1">
            <a:spLocks noChangeArrowheads="1"/>
          </p:cNvSpPr>
          <p:nvPr/>
        </p:nvSpPr>
        <p:spPr bwMode="auto">
          <a:xfrm>
            <a:off x="341530" y="2808229"/>
            <a:ext cx="529258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dirty="0"/>
              <a:t>“A leader is, by definition, an innovator… Learning to lead is learning to manage change.”</a:t>
            </a:r>
            <a:endParaRPr lang="en-US" altLang="en-US" sz="2800" dirty="0"/>
          </a:p>
          <a:p>
            <a:pPr algn="r">
              <a:spcBef>
                <a:spcPct val="50000"/>
              </a:spcBef>
            </a:pPr>
            <a:r>
              <a:rPr lang="en-US" altLang="en-US" sz="2800" dirty="0"/>
              <a:t> </a:t>
            </a:r>
            <a:r>
              <a:rPr lang="en-US" altLang="en-US" sz="1200" dirty="0"/>
              <a:t>Warren </a:t>
            </a:r>
            <a:r>
              <a:rPr lang="en-US" altLang="en-US" sz="1200" dirty="0" err="1"/>
              <a:t>Bennis</a:t>
            </a:r>
            <a:r>
              <a:rPr lang="en-US" altLang="en-US" sz="1200" dirty="0"/>
              <a:t> in  </a:t>
            </a:r>
            <a:r>
              <a:rPr lang="en-US" altLang="en-US" sz="1200" i="1" dirty="0"/>
              <a:t>On Becoming A Leader</a:t>
            </a:r>
          </a:p>
        </p:txBody>
      </p:sp>
      <p:sp>
        <p:nvSpPr>
          <p:cNvPr id="7" name="TextBox 6"/>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People Resist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descr="http://amos37.com/wp-content/uploads/2011/04/church-growth-change_ag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713484"/>
            <a:ext cx="2503153" cy="262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3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03428"/>
                                        </p:tgtEl>
                                        <p:attrNameLst>
                                          <p:attrName>style.visibility</p:attrName>
                                        </p:attrNameLst>
                                      </p:cBhvr>
                                      <p:to>
                                        <p:strVal val="visible"/>
                                      </p:to>
                                    </p:set>
                                    <p:animEffect transition="in" filter="dissolve">
                                      <p:cBhvr>
                                        <p:cTn id="7" dur="500"/>
                                        <p:tgtEl>
                                          <p:spTgt spid="103428"/>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103429"/>
                                        </p:tgtEl>
                                        <p:attrNameLst>
                                          <p:attrName>style.visibility</p:attrName>
                                        </p:attrNameLst>
                                      </p:cBhvr>
                                      <p:to>
                                        <p:strVal val="visible"/>
                                      </p:to>
                                    </p:set>
                                    <p:animEffect transition="in" filter="dissolve">
                                      <p:cBhvr>
                                        <p:cTn id="11" dur="5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utoUpdateAnimBg="0"/>
      <p:bldP spid="10342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55576" y="985292"/>
            <a:ext cx="7488832" cy="1569660"/>
          </a:xfrm>
          <a:prstGeom prst="rect">
            <a:avLst/>
          </a:prstGeom>
          <a:noFill/>
        </p:spPr>
        <p:txBody>
          <a:bodyPr wrap="square" rtlCol="0">
            <a:spAutoFit/>
          </a:bodyPr>
          <a:lstStyle/>
          <a:p>
            <a:pPr marL="361950" indent="-361950">
              <a:buAutoNum type="arabicPeriod"/>
            </a:pPr>
            <a:endParaRPr lang="en-CA" sz="2000" dirty="0" smtClean="0"/>
          </a:p>
          <a:p>
            <a:pPr algn="ctr"/>
            <a:r>
              <a:rPr lang="en-CA" sz="2400" dirty="0" smtClean="0"/>
              <a:t>Topic 3</a:t>
            </a:r>
          </a:p>
          <a:p>
            <a:pPr algn="ctr"/>
            <a:r>
              <a:rPr lang="en-C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Theology of Change</a:t>
            </a:r>
          </a:p>
          <a:p>
            <a:pPr algn="ctr"/>
            <a:endParaRPr lang="en-CA" sz="1600" dirty="0" smtClean="0"/>
          </a:p>
        </p:txBody>
      </p:sp>
    </p:spTree>
    <p:extLst>
      <p:ext uri="{BB962C8B-B14F-4D97-AF65-F5344CB8AC3E}">
        <p14:creationId xmlns:p14="http://schemas.microsoft.com/office/powerpoint/2010/main" val="503257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669082" y="1714500"/>
            <a:ext cx="77724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1.	</a:t>
            </a:r>
            <a:r>
              <a:rPr lang="en-US" altLang="en-US" sz="2800" dirty="0" smtClean="0">
                <a:latin typeface="+mn-lt"/>
              </a:rPr>
              <a:t>In </a:t>
            </a:r>
            <a:r>
              <a:rPr lang="en-US" altLang="en-US" sz="2800" dirty="0">
                <a:latin typeface="+mn-lt"/>
              </a:rPr>
              <a:t>the Bible, change is often </a:t>
            </a:r>
            <a:r>
              <a:rPr lang="en-US" altLang="en-US" sz="2800" dirty="0" smtClean="0">
                <a:latin typeface="+mn-lt"/>
              </a:rPr>
              <a:t>pragmatically </a:t>
            </a:r>
            <a:r>
              <a:rPr lang="en-US" altLang="en-US" sz="2800" dirty="0">
                <a:latin typeface="+mn-lt"/>
              </a:rPr>
              <a:t>driven; not about </a:t>
            </a:r>
            <a:r>
              <a:rPr lang="en-US" altLang="en-US" sz="2800" dirty="0" smtClean="0">
                <a:latin typeface="+mn-lt"/>
              </a:rPr>
              <a:t>spirituality</a:t>
            </a:r>
            <a:r>
              <a:rPr lang="en-US" altLang="en-US" sz="2800" dirty="0">
                <a:latin typeface="+mn-lt"/>
              </a:rPr>
              <a:t>. </a:t>
            </a:r>
          </a:p>
          <a:p>
            <a:pPr lvl="2"/>
            <a:r>
              <a:rPr lang="en-US" altLang="en-US" sz="2000" dirty="0">
                <a:solidFill>
                  <a:srgbClr val="C00000"/>
                </a:solidFill>
                <a:latin typeface="+mn-lt"/>
              </a:rPr>
              <a:t>David &amp; </a:t>
            </a:r>
            <a:r>
              <a:rPr lang="en-US" altLang="en-US" sz="2000" dirty="0" smtClean="0">
                <a:solidFill>
                  <a:srgbClr val="C00000"/>
                </a:solidFill>
                <a:latin typeface="+mn-lt"/>
              </a:rPr>
              <a:t>Goliath (David’s approach to the battle)</a:t>
            </a:r>
            <a:endParaRPr lang="en-US" altLang="en-US" sz="2000" dirty="0">
              <a:solidFill>
                <a:srgbClr val="C00000"/>
              </a:solidFill>
              <a:latin typeface="+mn-lt"/>
            </a:endParaRPr>
          </a:p>
          <a:p>
            <a:pPr lvl="2"/>
            <a:r>
              <a:rPr lang="en-US" altLang="en-US" sz="2000" dirty="0">
                <a:solidFill>
                  <a:srgbClr val="C00000"/>
                </a:solidFill>
                <a:latin typeface="+mn-lt"/>
              </a:rPr>
              <a:t>Acts 6:1-7 - taking care of widows</a:t>
            </a:r>
          </a:p>
          <a:p>
            <a:pPr lvl="2"/>
            <a:r>
              <a:rPr lang="en-US" altLang="en-US" sz="2000" dirty="0">
                <a:solidFill>
                  <a:srgbClr val="C00000"/>
                </a:solidFill>
                <a:latin typeface="+mn-lt"/>
              </a:rPr>
              <a:t>Acts 20:17-35 - elders to take care of the church</a:t>
            </a:r>
          </a:p>
          <a:p>
            <a:pPr lvl="2"/>
            <a:r>
              <a:rPr lang="en-US" altLang="en-US" sz="2000" dirty="0">
                <a:solidFill>
                  <a:srgbClr val="C00000"/>
                </a:solidFill>
                <a:latin typeface="+mn-lt"/>
              </a:rPr>
              <a:t>Structural change was not a big issue</a:t>
            </a:r>
          </a:p>
        </p:txBody>
      </p:sp>
      <p:sp>
        <p:nvSpPr>
          <p:cNvPr id="5" name="Rectangle 4"/>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Biblical Principles of Change:</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TextBox 6"/>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Theology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8135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85800" y="1651000"/>
            <a:ext cx="7772400" cy="2358628"/>
          </a:xfrm>
        </p:spPr>
        <p:txBody>
          <a:bodyPr>
            <a:normAutofit fontScale="25000" lnSpcReduction="20000"/>
          </a:bodyPr>
          <a:lstStyle/>
          <a:p>
            <a:pPr marL="514350" indent="-514350">
              <a:buFontTx/>
              <a:buAutoNum type="arabicPeriod"/>
            </a:pPr>
            <a:r>
              <a:rPr lang="en-US" altLang="en-US" sz="11200" dirty="0" smtClean="0"/>
              <a:t>I  </a:t>
            </a:r>
            <a:r>
              <a:rPr lang="en-US" altLang="en-US" sz="11200" dirty="0"/>
              <a:t>assume that you are </a:t>
            </a:r>
            <a:r>
              <a:rPr lang="en-US" altLang="en-US" sz="11200" b="1" u="sng" dirty="0"/>
              <a:t>not</a:t>
            </a:r>
            <a:r>
              <a:rPr lang="en-US" altLang="en-US" sz="11200" dirty="0"/>
              <a:t> a </a:t>
            </a:r>
            <a:r>
              <a:rPr lang="en-US" altLang="en-US" sz="11200" dirty="0" smtClean="0"/>
              <a:t>narrow-thinking</a:t>
            </a:r>
            <a:r>
              <a:rPr lang="en-US" altLang="en-US" sz="11200" dirty="0"/>
              <a:t>, close-minded, past grabbing </a:t>
            </a:r>
            <a:r>
              <a:rPr lang="en-US" altLang="en-US" sz="11200" dirty="0" smtClean="0"/>
              <a:t>Neanderthal.</a:t>
            </a:r>
          </a:p>
          <a:p>
            <a:pPr marL="514350" indent="-514350">
              <a:buFontTx/>
              <a:buAutoNum type="arabicPeriod"/>
            </a:pPr>
            <a:r>
              <a:rPr lang="en-US" altLang="en-US" sz="11200" dirty="0" smtClean="0"/>
              <a:t>You </a:t>
            </a:r>
            <a:r>
              <a:rPr lang="en-US" altLang="en-US" sz="11200" dirty="0"/>
              <a:t>assume that I believe in the </a:t>
            </a:r>
            <a:r>
              <a:rPr lang="en-US" altLang="en-US" sz="11200" dirty="0" smtClean="0"/>
              <a:t>foundations </a:t>
            </a:r>
            <a:r>
              <a:rPr lang="en-US" altLang="en-US" sz="11200" dirty="0"/>
              <a:t>of the faith, serve Christ, love </a:t>
            </a:r>
            <a:r>
              <a:rPr lang="en-US" altLang="en-US" sz="11200" dirty="0" smtClean="0"/>
              <a:t>the </a:t>
            </a:r>
            <a:r>
              <a:rPr lang="en-US" altLang="en-US" sz="11200" dirty="0"/>
              <a:t>church, and believe we are all about </a:t>
            </a:r>
            <a:r>
              <a:rPr lang="en-US" altLang="en-US" sz="11200" dirty="0" smtClean="0"/>
              <a:t>reaching </a:t>
            </a:r>
            <a:r>
              <a:rPr lang="en-US" altLang="en-US" sz="11200" dirty="0"/>
              <a:t>lost people for Jesus.</a:t>
            </a:r>
          </a:p>
          <a:p>
            <a:pPr marL="514350" indent="-514350">
              <a:buFontTx/>
              <a:buAutoNum type="arabicPeriod"/>
            </a:pPr>
            <a:endParaRPr lang="en-US" altLang="en-US" dirty="0"/>
          </a:p>
          <a:p>
            <a:pPr>
              <a:buFontTx/>
              <a:buNone/>
            </a:pPr>
            <a:endParaRPr lang="en-US" altLang="en-US" dirty="0"/>
          </a:p>
        </p:txBody>
      </p:sp>
      <p:sp>
        <p:nvSpPr>
          <p:cNvPr id="3" name="TextBox 2"/>
          <p:cNvSpPr txBox="1"/>
          <p:nvPr/>
        </p:nvSpPr>
        <p:spPr>
          <a:xfrm>
            <a:off x="683568" y="913284"/>
            <a:ext cx="7128792" cy="523220"/>
          </a:xfrm>
          <a:prstGeom prst="rect">
            <a:avLst/>
          </a:prstGeom>
          <a:noFill/>
        </p:spPr>
        <p:txBody>
          <a:bodyPr wrap="square" rtlCol="0">
            <a:spAutoFit/>
          </a:bodyPr>
          <a:lstStyle/>
          <a:p>
            <a:r>
              <a:rPr lang="en-CA"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Two Basic Assumptions About One Another…</a:t>
            </a:r>
            <a:endParaRPr lang="en-CA"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904769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300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555">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3500"/>
                            </p:stCondLst>
                            <p:childTnLst>
                              <p:par>
                                <p:cTn id="10" presetID="17" presetClass="entr" presetSubtype="10" fill="hold" grpId="0" nodeType="afterEffect">
                                  <p:stCondLst>
                                    <p:cond delay="6000"/>
                                  </p:stCondLst>
                                  <p:childTnLst>
                                    <p:set>
                                      <p:cBhvr>
                                        <p:cTn id="11" dur="1" fill="hold">
                                          <p:stCondLst>
                                            <p:cond delay="0"/>
                                          </p:stCondLst>
                                        </p:cTn>
                                        <p:tgtEl>
                                          <p:spTgt spid="23555">
                                            <p:txEl>
                                              <p:pRg st="1" end="1"/>
                                            </p:txEl>
                                          </p:spTgt>
                                        </p:tgtEl>
                                        <p:attrNameLst>
                                          <p:attrName>style.visibility</p:attrName>
                                        </p:attrNameLst>
                                      </p:cBhvr>
                                      <p:to>
                                        <p:strVal val="visible"/>
                                      </p:to>
                                    </p:set>
                                    <p:anim calcmode="lin" valueType="num">
                                      <p:cBhvr>
                                        <p:cTn id="12" dur="5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355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advAuto="300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669082" y="1714500"/>
            <a:ext cx="77724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2.	In the Bible, change can be pragmatically </a:t>
            </a:r>
            <a:r>
              <a:rPr lang="en-US" altLang="en-US" sz="2800" dirty="0" smtClean="0">
                <a:latin typeface="+mn-lt"/>
              </a:rPr>
              <a:t>driven (sometimes by us, sometimes at us), </a:t>
            </a:r>
            <a:r>
              <a:rPr lang="en-US" altLang="en-US" sz="2800" dirty="0">
                <a:latin typeface="+mn-lt"/>
              </a:rPr>
              <a:t>but </a:t>
            </a:r>
            <a:r>
              <a:rPr lang="en-US" altLang="en-US" sz="2800" dirty="0" smtClean="0">
                <a:latin typeface="+mn-lt"/>
              </a:rPr>
              <a:t>proves to ultimately have a </a:t>
            </a:r>
            <a:r>
              <a:rPr lang="en-US" altLang="en-US" sz="2800" dirty="0">
                <a:latin typeface="+mn-lt"/>
              </a:rPr>
              <a:t>spiritual purpose.</a:t>
            </a:r>
          </a:p>
          <a:p>
            <a:pPr lvl="2"/>
            <a:r>
              <a:rPr lang="en-US" altLang="en-US" sz="1800" dirty="0">
                <a:solidFill>
                  <a:srgbClr val="C00000"/>
                </a:solidFill>
                <a:latin typeface="+mn-lt"/>
              </a:rPr>
              <a:t>Moses - </a:t>
            </a:r>
            <a:r>
              <a:rPr lang="en-US" altLang="en-US" sz="1800" dirty="0" smtClean="0">
                <a:solidFill>
                  <a:srgbClr val="C00000"/>
                </a:solidFill>
                <a:latin typeface="+mn-lt"/>
              </a:rPr>
              <a:t>takes </a:t>
            </a:r>
            <a:r>
              <a:rPr lang="en-US" altLang="en-US" sz="1800" dirty="0">
                <a:solidFill>
                  <a:srgbClr val="C00000"/>
                </a:solidFill>
                <a:latin typeface="+mn-lt"/>
              </a:rPr>
              <a:t>Israel out of Egypt to become worshippers; REASON: Loss of </a:t>
            </a:r>
            <a:r>
              <a:rPr lang="en-US" altLang="en-US" sz="1800" dirty="0" err="1" smtClean="0">
                <a:solidFill>
                  <a:srgbClr val="C00000"/>
                </a:solidFill>
                <a:latin typeface="+mn-lt"/>
              </a:rPr>
              <a:t>favoured</a:t>
            </a:r>
            <a:r>
              <a:rPr lang="en-US" altLang="en-US" sz="1800" dirty="0" smtClean="0">
                <a:solidFill>
                  <a:srgbClr val="C00000"/>
                </a:solidFill>
                <a:latin typeface="+mn-lt"/>
              </a:rPr>
              <a:t> </a:t>
            </a:r>
            <a:r>
              <a:rPr lang="en-US" altLang="en-US" sz="1800" dirty="0">
                <a:solidFill>
                  <a:srgbClr val="C00000"/>
                </a:solidFill>
                <a:latin typeface="+mn-lt"/>
              </a:rPr>
              <a:t>position - Ex. 1:6-8 </a:t>
            </a:r>
            <a:r>
              <a:rPr lang="en-US" altLang="en-US" sz="1800" dirty="0" smtClean="0">
                <a:solidFill>
                  <a:srgbClr val="C00000"/>
                </a:solidFill>
                <a:latin typeface="+mn-lt"/>
              </a:rPr>
              <a:t>(and maybe direction from God?)</a:t>
            </a:r>
            <a:endParaRPr lang="en-US" altLang="en-US" sz="1800" dirty="0">
              <a:solidFill>
                <a:srgbClr val="C00000"/>
              </a:solidFill>
              <a:latin typeface="+mn-lt"/>
            </a:endParaRPr>
          </a:p>
          <a:p>
            <a:pPr lvl="2"/>
            <a:r>
              <a:rPr lang="en-US" altLang="en-US" sz="1800" dirty="0">
                <a:solidFill>
                  <a:srgbClr val="C00000"/>
                </a:solidFill>
                <a:latin typeface="+mn-lt"/>
              </a:rPr>
              <a:t>Mordecai &amp; Esther </a:t>
            </a:r>
          </a:p>
          <a:p>
            <a:pPr lvl="2"/>
            <a:r>
              <a:rPr lang="en-US" altLang="en-US" sz="1800" dirty="0">
                <a:solidFill>
                  <a:srgbClr val="C00000"/>
                </a:solidFill>
                <a:latin typeface="+mn-lt"/>
              </a:rPr>
              <a:t>Acts 11:19-21 - persecution</a:t>
            </a:r>
          </a:p>
          <a:p>
            <a:pPr lvl="2"/>
            <a:r>
              <a:rPr lang="en-US" altLang="en-US" sz="1800" dirty="0">
                <a:solidFill>
                  <a:srgbClr val="C00000"/>
                </a:solidFill>
                <a:latin typeface="+mn-lt"/>
              </a:rPr>
              <a:t>Colossians 2:6-8; 2:16-3:4 - Movement away from regulations to freedom in Christ, a discussion forced by the realities of pagan backgrounds. </a:t>
            </a:r>
          </a:p>
        </p:txBody>
      </p:sp>
      <p:sp>
        <p:nvSpPr>
          <p:cNvPr id="5" name="Rectangle 4"/>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Biblical Principles of Change:</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Theology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53264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669082" y="1714500"/>
            <a:ext cx="77724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3.	In the Bible, change is about doing </a:t>
            </a:r>
            <a:r>
              <a:rPr lang="en-US" altLang="en-US" sz="2800" dirty="0" smtClean="0">
                <a:latin typeface="+mn-lt"/>
              </a:rPr>
              <a:t>effective </a:t>
            </a:r>
            <a:r>
              <a:rPr lang="en-US" altLang="en-US" sz="2800" dirty="0">
                <a:latin typeface="+mn-lt"/>
              </a:rPr>
              <a:t>ministry </a:t>
            </a:r>
            <a:r>
              <a:rPr lang="en-US" altLang="en-US" sz="2800" dirty="0" smtClean="0">
                <a:latin typeface="+mn-lt"/>
              </a:rPr>
              <a:t>within </a:t>
            </a:r>
            <a:r>
              <a:rPr lang="en-US" altLang="en-US" sz="2800" dirty="0">
                <a:latin typeface="+mn-lt"/>
              </a:rPr>
              <a:t>a particular </a:t>
            </a:r>
            <a:r>
              <a:rPr lang="en-US" altLang="en-US" sz="2800" dirty="0" smtClean="0">
                <a:latin typeface="+mn-lt"/>
              </a:rPr>
              <a:t>generation</a:t>
            </a:r>
            <a:r>
              <a:rPr lang="en-US" altLang="en-US" sz="2800" dirty="0">
                <a:latin typeface="+mn-lt"/>
              </a:rPr>
              <a:t>.</a:t>
            </a:r>
          </a:p>
          <a:p>
            <a:pPr lvl="2"/>
            <a:r>
              <a:rPr lang="en-US" altLang="en-US" sz="2000" dirty="0" smtClean="0">
                <a:solidFill>
                  <a:srgbClr val="C00000"/>
                </a:solidFill>
                <a:latin typeface="+mn-lt"/>
              </a:rPr>
              <a:t>Acts </a:t>
            </a:r>
            <a:r>
              <a:rPr lang="en-US" altLang="en-US" sz="2000" dirty="0">
                <a:solidFill>
                  <a:srgbClr val="C00000"/>
                </a:solidFill>
                <a:latin typeface="+mn-lt"/>
              </a:rPr>
              <a:t>13:36 - David served in his own generation.</a:t>
            </a:r>
          </a:p>
        </p:txBody>
      </p:sp>
      <p:sp>
        <p:nvSpPr>
          <p:cNvPr id="5" name="Rectangle 4"/>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Biblical Principles of Change:</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Theology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7853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669082" y="1714500"/>
            <a:ext cx="77724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4.	In the Bible, change is primarily </a:t>
            </a:r>
            <a:r>
              <a:rPr lang="en-US" altLang="en-US" sz="2800" dirty="0" smtClean="0">
                <a:latin typeface="+mn-lt"/>
              </a:rPr>
              <a:t>personal </a:t>
            </a:r>
            <a:r>
              <a:rPr lang="en-US" altLang="en-US" sz="2800" dirty="0">
                <a:latin typeface="+mn-lt"/>
              </a:rPr>
              <a:t>- before it is </a:t>
            </a:r>
            <a:r>
              <a:rPr lang="en-US" altLang="en-US" sz="2800" i="1" dirty="0">
                <a:latin typeface="+mn-lt"/>
              </a:rPr>
              <a:t>ever</a:t>
            </a:r>
            <a:r>
              <a:rPr lang="en-US" altLang="en-US" sz="2800" dirty="0">
                <a:latin typeface="+mn-lt"/>
              </a:rPr>
              <a:t> corporate</a:t>
            </a:r>
          </a:p>
          <a:p>
            <a:pPr lvl="2"/>
            <a:r>
              <a:rPr lang="en-US" altLang="en-US" sz="2000" dirty="0">
                <a:solidFill>
                  <a:srgbClr val="C00000"/>
                </a:solidFill>
                <a:latin typeface="+mn-lt"/>
              </a:rPr>
              <a:t>Paul’s personal transformation - Acts 9:19-31</a:t>
            </a:r>
          </a:p>
          <a:p>
            <a:pPr lvl="2"/>
            <a:r>
              <a:rPr lang="en-US" altLang="en-US" sz="2000" dirty="0">
                <a:solidFill>
                  <a:srgbClr val="C00000"/>
                </a:solidFill>
                <a:latin typeface="+mn-lt"/>
              </a:rPr>
              <a:t>Paul’s personal “change” while in </a:t>
            </a:r>
            <a:r>
              <a:rPr lang="en-US" altLang="en-US" sz="2000" dirty="0" smtClean="0">
                <a:solidFill>
                  <a:srgbClr val="C00000"/>
                </a:solidFill>
                <a:latin typeface="+mn-lt"/>
              </a:rPr>
              <a:t>prison</a:t>
            </a:r>
            <a:endParaRPr lang="en-US" altLang="en-US" sz="2000" dirty="0">
              <a:solidFill>
                <a:srgbClr val="C00000"/>
              </a:solidFill>
              <a:latin typeface="+mn-lt"/>
            </a:endParaRPr>
          </a:p>
        </p:txBody>
      </p:sp>
      <p:sp>
        <p:nvSpPr>
          <p:cNvPr id="5" name="Rectangle 4"/>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Biblical Principles of Change:</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Theology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03858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669082" y="1714500"/>
            <a:ext cx="77724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5.	Often, these reasons for change are </a:t>
            </a:r>
            <a:r>
              <a:rPr lang="en-US" altLang="en-US" sz="2800" dirty="0" smtClean="0">
                <a:latin typeface="+mn-lt"/>
              </a:rPr>
              <a:t>intertwined</a:t>
            </a:r>
            <a:r>
              <a:rPr lang="en-US" altLang="en-US" sz="2800" dirty="0">
                <a:latin typeface="+mn-lt"/>
              </a:rPr>
              <a:t>.</a:t>
            </a:r>
          </a:p>
          <a:p>
            <a:pPr lvl="2"/>
            <a:r>
              <a:rPr lang="en-US" altLang="en-US" sz="2000" dirty="0">
                <a:solidFill>
                  <a:srgbClr val="C00000"/>
                </a:solidFill>
                <a:latin typeface="+mn-lt"/>
              </a:rPr>
              <a:t>Acts 15: 1, 22-35 - Driven by the reality of uncircumcised Gentile believers, the church changed at its core.  This included pragmatic reality,  the work of the Spirit, the spreading of the gospel, and God’s work in individuals before it became public.</a:t>
            </a:r>
          </a:p>
        </p:txBody>
      </p:sp>
      <p:sp>
        <p:nvSpPr>
          <p:cNvPr id="5" name="Rectangle 4"/>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Biblical Principles of Change:</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Theology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2558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55576" y="985292"/>
            <a:ext cx="7488832" cy="1569660"/>
          </a:xfrm>
          <a:prstGeom prst="rect">
            <a:avLst/>
          </a:prstGeom>
          <a:noFill/>
        </p:spPr>
        <p:txBody>
          <a:bodyPr wrap="square" rtlCol="0">
            <a:spAutoFit/>
          </a:bodyPr>
          <a:lstStyle/>
          <a:p>
            <a:pPr marL="361950" indent="-361950">
              <a:buAutoNum type="arabicPeriod"/>
            </a:pPr>
            <a:endParaRPr lang="en-CA" sz="2000" dirty="0" smtClean="0"/>
          </a:p>
          <a:p>
            <a:pPr algn="ctr"/>
            <a:r>
              <a:rPr lang="en-CA" sz="2400" dirty="0" smtClean="0"/>
              <a:t>Topic 4</a:t>
            </a:r>
          </a:p>
          <a:p>
            <a:pPr algn="ctr"/>
            <a:r>
              <a:rPr lang="en-C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Contemporary Models of Change</a:t>
            </a:r>
          </a:p>
          <a:p>
            <a:pPr algn="ctr"/>
            <a:endParaRPr lang="en-CA" sz="1600" dirty="0" smtClean="0"/>
          </a:p>
        </p:txBody>
      </p:sp>
    </p:spTree>
    <p:extLst>
      <p:ext uri="{BB962C8B-B14F-4D97-AF65-F5344CB8AC3E}">
        <p14:creationId xmlns:p14="http://schemas.microsoft.com/office/powerpoint/2010/main" val="2167545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685800" y="1397000"/>
            <a:ext cx="7772400" cy="218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1.		Establish A Sense Of Urgency </a:t>
            </a:r>
          </a:p>
          <a:p>
            <a:pPr lvl="2"/>
            <a:r>
              <a:rPr lang="en-US" altLang="en-US" sz="2000" dirty="0">
                <a:solidFill>
                  <a:srgbClr val="C00000"/>
                </a:solidFill>
                <a:latin typeface="+mn-lt"/>
              </a:rPr>
              <a:t>Examine the market and competitive realities</a:t>
            </a:r>
          </a:p>
          <a:p>
            <a:pPr lvl="2"/>
            <a:r>
              <a:rPr lang="en-US" altLang="en-US" sz="2000" dirty="0">
                <a:solidFill>
                  <a:srgbClr val="C00000"/>
                </a:solidFill>
                <a:latin typeface="+mn-lt"/>
              </a:rPr>
              <a:t>Identify and discuss crises, potential crises, or major opportunities.</a:t>
            </a:r>
          </a:p>
          <a:p>
            <a:pPr lvl="2"/>
            <a:r>
              <a:rPr lang="en-US" altLang="en-US" sz="2800" b="1" dirty="0">
                <a:latin typeface="+mn-lt"/>
              </a:rPr>
              <a:t>WHAT IS THE ETHICAL DANGER HERE?</a:t>
            </a:r>
          </a:p>
        </p:txBody>
      </p:sp>
      <p:sp>
        <p:nvSpPr>
          <p:cNvPr id="109573" name="Text Box 5"/>
          <p:cNvSpPr txBox="1">
            <a:spLocks noChangeArrowheads="1"/>
          </p:cNvSpPr>
          <p:nvPr/>
        </p:nvSpPr>
        <p:spPr bwMode="auto">
          <a:xfrm>
            <a:off x="827584" y="3793604"/>
            <a:ext cx="79928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t>“Never underestimate the magnitude of the forces that reinforce complacency and help to maintain the status quo.”</a:t>
            </a:r>
            <a:endParaRPr lang="en-US" altLang="en-US" sz="2400" dirty="0"/>
          </a:p>
        </p:txBody>
      </p:sp>
      <p:sp>
        <p:nvSpPr>
          <p:cNvPr id="7" name="Rectangle 6"/>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John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Kotter’s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Eight Stage Process:</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4362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685800" y="1397000"/>
            <a:ext cx="7772400" cy="218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2.	</a:t>
            </a:r>
            <a:r>
              <a:rPr lang="en-US" altLang="en-US" sz="2800" dirty="0" smtClean="0">
                <a:latin typeface="+mn-lt"/>
              </a:rPr>
              <a:t>Creating </a:t>
            </a:r>
            <a:r>
              <a:rPr lang="en-US" altLang="en-US" sz="2800" dirty="0">
                <a:latin typeface="+mn-lt"/>
              </a:rPr>
              <a:t>The Guiding Coalition </a:t>
            </a:r>
            <a:endParaRPr lang="en-US" altLang="en-US" sz="2000" dirty="0">
              <a:latin typeface="+mn-lt"/>
            </a:endParaRPr>
          </a:p>
          <a:p>
            <a:pPr lvl="2"/>
            <a:r>
              <a:rPr lang="en-US" altLang="en-US" sz="2000" dirty="0">
                <a:latin typeface="+mn-lt"/>
              </a:rPr>
              <a:t>Put together a group with enough power to lead the change?</a:t>
            </a:r>
          </a:p>
          <a:p>
            <a:pPr lvl="2"/>
            <a:r>
              <a:rPr lang="en-US" altLang="en-US" sz="2000" dirty="0">
                <a:latin typeface="+mn-lt"/>
              </a:rPr>
              <a:t>Get the group to work together like a team.</a:t>
            </a:r>
          </a:p>
          <a:p>
            <a:pPr lvl="2"/>
            <a:r>
              <a:rPr lang="en-US" altLang="en-US" b="1" dirty="0">
                <a:solidFill>
                  <a:srgbClr val="C00000"/>
                </a:solidFill>
                <a:latin typeface="+mn-lt"/>
              </a:rPr>
              <a:t>HOW DO YOU AVOID EGO FILLED PEOPLE AND “SNAKES”?</a:t>
            </a:r>
          </a:p>
        </p:txBody>
      </p:sp>
      <p:sp>
        <p:nvSpPr>
          <p:cNvPr id="109573" name="Text Box 5"/>
          <p:cNvSpPr txBox="1">
            <a:spLocks noChangeArrowheads="1"/>
          </p:cNvSpPr>
          <p:nvPr/>
        </p:nvSpPr>
        <p:spPr bwMode="auto">
          <a:xfrm>
            <a:off x="827584" y="3793604"/>
            <a:ext cx="79928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smtClean="0"/>
              <a:t>“Personnel </a:t>
            </a:r>
            <a:r>
              <a:rPr lang="en-US" altLang="en-US" sz="2400" i="1" dirty="0"/>
              <a:t>problems that can be ignored during the easy times can cause serious trouble in a tougher, faster moving, globalizing economy.”</a:t>
            </a:r>
            <a:endParaRPr lang="en-US" altLang="en-US" sz="2400" dirty="0"/>
          </a:p>
        </p:txBody>
      </p:sp>
      <p:sp>
        <p:nvSpPr>
          <p:cNvPr id="7" name="Rectangle 6"/>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John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Kotter’s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Eight Stage Process:</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8747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685800" y="1397000"/>
            <a:ext cx="7772400" cy="218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3.	</a:t>
            </a:r>
            <a:r>
              <a:rPr lang="en-US" altLang="en-US" sz="2800" dirty="0" smtClean="0">
                <a:latin typeface="+mn-lt"/>
              </a:rPr>
              <a:t>Developing </a:t>
            </a:r>
            <a:r>
              <a:rPr lang="en-US" altLang="en-US" sz="2800" dirty="0">
                <a:latin typeface="+mn-lt"/>
              </a:rPr>
              <a:t>A Vision and Strategy </a:t>
            </a:r>
          </a:p>
          <a:p>
            <a:pPr lvl="2"/>
            <a:r>
              <a:rPr lang="en-US" altLang="en-US" sz="2000" dirty="0">
                <a:latin typeface="+mn-lt"/>
              </a:rPr>
              <a:t>Create a vision that helps direct the change effort.</a:t>
            </a:r>
          </a:p>
          <a:p>
            <a:pPr lvl="2"/>
            <a:r>
              <a:rPr lang="en-US" altLang="en-US" sz="2000" dirty="0">
                <a:latin typeface="+mn-lt"/>
              </a:rPr>
              <a:t>Develop a strategy for achieving the vision.</a:t>
            </a:r>
          </a:p>
          <a:p>
            <a:pPr lvl="2"/>
            <a:r>
              <a:rPr lang="en-US" altLang="en-US" b="1" dirty="0">
                <a:solidFill>
                  <a:schemeClr val="accent2"/>
                </a:solidFill>
                <a:latin typeface="+mn-lt"/>
              </a:rPr>
              <a:t>HOW DO YOU CREATE VISION IN A WAY THAT BUILDS UP, RATHER THAN TEARING DOWN?</a:t>
            </a:r>
          </a:p>
        </p:txBody>
      </p:sp>
      <p:sp>
        <p:nvSpPr>
          <p:cNvPr id="109573" name="Text Box 5"/>
          <p:cNvSpPr txBox="1">
            <a:spLocks noChangeArrowheads="1"/>
          </p:cNvSpPr>
          <p:nvPr/>
        </p:nvSpPr>
        <p:spPr bwMode="auto">
          <a:xfrm>
            <a:off x="683568" y="4009628"/>
            <a:ext cx="79928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t>“Vision creation is almost always a messy, difficult, and sometimes emotionally charged exercise.”</a:t>
            </a:r>
            <a:endParaRPr lang="en-US" altLang="en-US" sz="2400" dirty="0"/>
          </a:p>
        </p:txBody>
      </p:sp>
      <p:sp>
        <p:nvSpPr>
          <p:cNvPr id="7" name="Rectangle 6"/>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John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Kotter’s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Eight Stage Process:</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1240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685800" y="1397000"/>
            <a:ext cx="7772400" cy="218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4.	</a:t>
            </a:r>
            <a:r>
              <a:rPr lang="en-US" altLang="en-US" sz="2800" dirty="0" smtClean="0">
                <a:latin typeface="+mn-lt"/>
              </a:rPr>
              <a:t>Communicating </a:t>
            </a:r>
            <a:r>
              <a:rPr lang="en-US" altLang="en-US" sz="2800" dirty="0">
                <a:latin typeface="+mn-lt"/>
              </a:rPr>
              <a:t>The Change Vision </a:t>
            </a:r>
          </a:p>
          <a:p>
            <a:pPr lvl="2"/>
            <a:r>
              <a:rPr lang="en-US" altLang="en-US" sz="2000" dirty="0">
                <a:latin typeface="+mn-lt"/>
              </a:rPr>
              <a:t>Use every vehicle to constantly communicate.</a:t>
            </a:r>
          </a:p>
          <a:p>
            <a:pPr lvl="2"/>
            <a:r>
              <a:rPr lang="en-US" altLang="en-US" sz="2000" dirty="0">
                <a:latin typeface="+mn-lt"/>
              </a:rPr>
              <a:t>Model the expected change</a:t>
            </a:r>
            <a:r>
              <a:rPr lang="en-US" altLang="en-US" sz="2800" dirty="0">
                <a:solidFill>
                  <a:srgbClr val="FFFF00"/>
                </a:solidFill>
                <a:latin typeface="+mn-lt"/>
              </a:rPr>
              <a:t>.</a:t>
            </a:r>
          </a:p>
          <a:p>
            <a:pPr lvl="2"/>
            <a:r>
              <a:rPr lang="en-US" altLang="en-US" b="1" dirty="0">
                <a:solidFill>
                  <a:schemeClr val="accent2"/>
                </a:solidFill>
                <a:latin typeface="+mn-lt"/>
              </a:rPr>
              <a:t>WHAT IS THE RISK IN HAVING COMMUNICATION A TWO-WAY DIALOGUE?</a:t>
            </a:r>
          </a:p>
        </p:txBody>
      </p:sp>
      <p:sp>
        <p:nvSpPr>
          <p:cNvPr id="109573" name="Text Box 5"/>
          <p:cNvSpPr txBox="1">
            <a:spLocks noChangeArrowheads="1"/>
          </p:cNvSpPr>
          <p:nvPr/>
        </p:nvSpPr>
        <p:spPr bwMode="auto">
          <a:xfrm>
            <a:off x="687363" y="4009628"/>
            <a:ext cx="79928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t>“Nothing undermines the communication of a change vision more than behavior on the part of key players that seems inconsistent with the vision.”</a:t>
            </a:r>
            <a:endParaRPr lang="en-US" altLang="en-US" sz="2400" dirty="0"/>
          </a:p>
        </p:txBody>
      </p:sp>
      <p:sp>
        <p:nvSpPr>
          <p:cNvPr id="7" name="Rectangle 6"/>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John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Kotter’s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Eight Stage Process:</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0408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685800" y="1397000"/>
            <a:ext cx="7772400" cy="218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5.	</a:t>
            </a:r>
            <a:r>
              <a:rPr lang="en-US" altLang="en-US" sz="2800" dirty="0" smtClean="0">
                <a:latin typeface="+mn-lt"/>
              </a:rPr>
              <a:t>Empower </a:t>
            </a:r>
            <a:r>
              <a:rPr lang="en-US" altLang="en-US" sz="2800" dirty="0">
                <a:latin typeface="+mn-lt"/>
              </a:rPr>
              <a:t>Broad Based Action </a:t>
            </a:r>
          </a:p>
          <a:p>
            <a:pPr lvl="2"/>
            <a:r>
              <a:rPr lang="en-US" altLang="en-US" sz="2000" dirty="0">
                <a:latin typeface="+mn-lt"/>
              </a:rPr>
              <a:t>Get rid of obstacles.</a:t>
            </a:r>
          </a:p>
          <a:p>
            <a:pPr lvl="2"/>
            <a:r>
              <a:rPr lang="en-US" altLang="en-US" sz="2000" dirty="0">
                <a:latin typeface="+mn-lt"/>
              </a:rPr>
              <a:t>Change systems that undermine the vision.</a:t>
            </a:r>
          </a:p>
          <a:p>
            <a:pPr lvl="2"/>
            <a:r>
              <a:rPr lang="en-US" altLang="en-US" sz="2000" dirty="0">
                <a:latin typeface="+mn-lt"/>
              </a:rPr>
              <a:t>Encourage risk taking and non-traditional thinking.</a:t>
            </a:r>
          </a:p>
          <a:p>
            <a:pPr lvl="2"/>
            <a:r>
              <a:rPr lang="en-US" altLang="en-US" b="1" dirty="0">
                <a:solidFill>
                  <a:schemeClr val="accent2"/>
                </a:solidFill>
                <a:latin typeface="+mn-lt"/>
              </a:rPr>
              <a:t>WHY IS THIS HARDER THAN IT SOUNDS?</a:t>
            </a:r>
          </a:p>
        </p:txBody>
      </p:sp>
      <p:sp>
        <p:nvSpPr>
          <p:cNvPr id="109573" name="Text Box 5"/>
          <p:cNvSpPr txBox="1">
            <a:spLocks noChangeArrowheads="1"/>
          </p:cNvSpPr>
          <p:nvPr/>
        </p:nvSpPr>
        <p:spPr bwMode="auto">
          <a:xfrm>
            <a:off x="687363" y="4009628"/>
            <a:ext cx="79928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t>“Discouraged and disempowered employees never make enterprises winners...”</a:t>
            </a:r>
            <a:endParaRPr lang="en-US" altLang="en-US" sz="2400" dirty="0"/>
          </a:p>
        </p:txBody>
      </p:sp>
      <p:sp>
        <p:nvSpPr>
          <p:cNvPr id="7" name="Rectangle 6"/>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John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Kotter’s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Eight Stage Process:</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8414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62000" y="1460500"/>
            <a:ext cx="79248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1" dirty="0"/>
              <a:t>“We shouldn’t use farm models to manage a factory economy, and we shouldn’t use factory models to manage an office economy.”</a:t>
            </a:r>
            <a:endParaRPr lang="en-US" altLang="en-US" sz="1600" dirty="0"/>
          </a:p>
          <a:p>
            <a:pPr algn="r">
              <a:spcBef>
                <a:spcPct val="50000"/>
              </a:spcBef>
            </a:pPr>
            <a:r>
              <a:rPr lang="en-US" altLang="en-US" sz="2000" dirty="0"/>
              <a:t>Stanley David, In </a:t>
            </a:r>
            <a:r>
              <a:rPr lang="en-US" altLang="en-US" sz="2000" i="1" dirty="0"/>
              <a:t>Future Perfect</a:t>
            </a:r>
            <a:endParaRPr lang="en-US" altLang="en-US" dirty="0"/>
          </a:p>
        </p:txBody>
      </p:sp>
      <p:sp>
        <p:nvSpPr>
          <p:cNvPr id="4" name="TextBox 3"/>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a:t>
            </a:r>
            <a:r>
              <a:rPr lang="en-CA"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Happes</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31921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685800" y="1397000"/>
            <a:ext cx="7772400" cy="218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6.	</a:t>
            </a:r>
            <a:r>
              <a:rPr lang="en-US" altLang="en-US" sz="2800" dirty="0" smtClean="0">
                <a:latin typeface="+mn-lt"/>
              </a:rPr>
              <a:t>Generate </a:t>
            </a:r>
            <a:r>
              <a:rPr lang="en-US" altLang="en-US" sz="2800" dirty="0">
                <a:latin typeface="+mn-lt"/>
              </a:rPr>
              <a:t>Short Term Wins </a:t>
            </a:r>
          </a:p>
          <a:p>
            <a:pPr lvl="2"/>
            <a:r>
              <a:rPr lang="en-US" altLang="en-US" sz="1800" dirty="0">
                <a:latin typeface="+mn-lt"/>
              </a:rPr>
              <a:t>Plan for visible improvements.</a:t>
            </a:r>
          </a:p>
          <a:p>
            <a:pPr lvl="2"/>
            <a:r>
              <a:rPr lang="en-US" altLang="en-US" sz="1800" dirty="0">
                <a:latin typeface="+mn-lt"/>
              </a:rPr>
              <a:t>Create wins &amp; reward the appropriate people</a:t>
            </a:r>
            <a:r>
              <a:rPr lang="en-US" altLang="en-US" sz="1800" dirty="0" smtClean="0">
                <a:latin typeface="+mn-lt"/>
              </a:rPr>
              <a:t>.</a:t>
            </a:r>
            <a:endParaRPr lang="en-US" altLang="en-US" sz="1800" b="1" dirty="0">
              <a:latin typeface="+mn-lt"/>
            </a:endParaRPr>
          </a:p>
        </p:txBody>
      </p:sp>
      <p:sp>
        <p:nvSpPr>
          <p:cNvPr id="109573" name="Text Box 5"/>
          <p:cNvSpPr txBox="1">
            <a:spLocks noChangeArrowheads="1"/>
          </p:cNvSpPr>
          <p:nvPr/>
        </p:nvSpPr>
        <p:spPr bwMode="auto">
          <a:xfrm>
            <a:off x="687363" y="3145532"/>
            <a:ext cx="79928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t>“To some degree, all management is manipulation -- and that includes the production of short-term performance improvements.”</a:t>
            </a:r>
            <a:endParaRPr lang="en-US" altLang="en-US" sz="2400" dirty="0"/>
          </a:p>
        </p:txBody>
      </p:sp>
      <p:sp>
        <p:nvSpPr>
          <p:cNvPr id="7" name="Rectangle 6"/>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John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Kotter’s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Eight Stage Process:</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4123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685800" y="1397000"/>
            <a:ext cx="7772400" cy="218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7.	</a:t>
            </a:r>
            <a:r>
              <a:rPr lang="en-US" altLang="en-US" sz="2800" dirty="0" smtClean="0">
                <a:latin typeface="+mn-lt"/>
              </a:rPr>
              <a:t>Consolidate </a:t>
            </a:r>
            <a:r>
              <a:rPr lang="en-US" altLang="en-US" sz="2800" dirty="0">
                <a:latin typeface="+mn-lt"/>
              </a:rPr>
              <a:t>Gains and Produce More </a:t>
            </a:r>
            <a:r>
              <a:rPr lang="en-US" altLang="en-US" sz="2800" dirty="0" smtClean="0">
                <a:latin typeface="+mn-lt"/>
              </a:rPr>
              <a:t>Change </a:t>
            </a:r>
            <a:endParaRPr lang="en-US" altLang="en-US" sz="2800" dirty="0">
              <a:latin typeface="+mn-lt"/>
            </a:endParaRPr>
          </a:p>
          <a:p>
            <a:pPr lvl="2"/>
            <a:r>
              <a:rPr lang="en-US" altLang="en-US" sz="2000" dirty="0">
                <a:latin typeface="+mn-lt"/>
              </a:rPr>
              <a:t>Hire, promote, develop people who implement change.</a:t>
            </a:r>
          </a:p>
          <a:p>
            <a:pPr lvl="2"/>
            <a:r>
              <a:rPr lang="en-US" altLang="en-US" sz="2000" dirty="0">
                <a:latin typeface="+mn-lt"/>
              </a:rPr>
              <a:t>Re-invigorate the process</a:t>
            </a:r>
            <a:r>
              <a:rPr lang="en-US" altLang="en-US" sz="2800" dirty="0">
                <a:latin typeface="+mn-lt"/>
              </a:rPr>
              <a:t>.</a:t>
            </a:r>
          </a:p>
          <a:p>
            <a:pPr lvl="2"/>
            <a:r>
              <a:rPr lang="en-US" altLang="en-US" b="1" dirty="0" smtClean="0">
                <a:solidFill>
                  <a:srgbClr val="C00000"/>
                </a:solidFill>
                <a:latin typeface="+mn-lt"/>
              </a:rPr>
              <a:t>THIS </a:t>
            </a:r>
            <a:r>
              <a:rPr lang="en-US" altLang="en-US" b="1" dirty="0">
                <a:solidFill>
                  <a:srgbClr val="C00000"/>
                </a:solidFill>
                <a:latin typeface="+mn-lt"/>
              </a:rPr>
              <a:t>IS A </a:t>
            </a:r>
            <a:r>
              <a:rPr lang="en-US" altLang="en-US" b="1">
                <a:solidFill>
                  <a:srgbClr val="C00000"/>
                </a:solidFill>
                <a:latin typeface="+mn-lt"/>
              </a:rPr>
              <a:t>LONG </a:t>
            </a:r>
            <a:r>
              <a:rPr lang="en-US" altLang="en-US" b="1" smtClean="0">
                <a:solidFill>
                  <a:srgbClr val="C00000"/>
                </a:solidFill>
                <a:latin typeface="+mn-lt"/>
              </a:rPr>
              <a:t>ROAD </a:t>
            </a:r>
            <a:r>
              <a:rPr lang="en-US" altLang="en-US" b="1" dirty="0" smtClean="0">
                <a:solidFill>
                  <a:srgbClr val="C00000"/>
                </a:solidFill>
                <a:latin typeface="+mn-lt"/>
              </a:rPr>
              <a:t>-- HOW </a:t>
            </a:r>
            <a:r>
              <a:rPr lang="en-US" altLang="en-US" b="1" dirty="0">
                <a:solidFill>
                  <a:srgbClr val="C00000"/>
                </a:solidFill>
                <a:latin typeface="+mn-lt"/>
              </a:rPr>
              <a:t>APPLICABLE IS IT TO THE CHURCH?</a:t>
            </a:r>
          </a:p>
        </p:txBody>
      </p:sp>
      <p:sp>
        <p:nvSpPr>
          <p:cNvPr id="109573" name="Text Box 5"/>
          <p:cNvSpPr txBox="1">
            <a:spLocks noChangeArrowheads="1"/>
          </p:cNvSpPr>
          <p:nvPr/>
        </p:nvSpPr>
        <p:spPr bwMode="auto">
          <a:xfrm>
            <a:off x="816174" y="3865612"/>
            <a:ext cx="7992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t>“Decades, or even centuries can be meaningful time frames...”</a:t>
            </a:r>
            <a:endParaRPr lang="en-US" altLang="en-US" sz="2400" dirty="0"/>
          </a:p>
        </p:txBody>
      </p:sp>
      <p:sp>
        <p:nvSpPr>
          <p:cNvPr id="7" name="Rectangle 6"/>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John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Kotter’s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Eight Stage Process:</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6729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685800" y="1397000"/>
            <a:ext cx="7772400" cy="218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buFontTx/>
              <a:buNone/>
            </a:pPr>
            <a:r>
              <a:rPr lang="en-US" altLang="en-US" sz="2800" dirty="0">
                <a:latin typeface="+mn-lt"/>
              </a:rPr>
              <a:t>8.	</a:t>
            </a:r>
            <a:r>
              <a:rPr lang="en-US" altLang="en-US" sz="2800" dirty="0" smtClean="0">
                <a:latin typeface="+mn-lt"/>
              </a:rPr>
              <a:t>Anchor </a:t>
            </a:r>
            <a:r>
              <a:rPr lang="en-US" altLang="en-US" sz="2800" dirty="0">
                <a:latin typeface="+mn-lt"/>
              </a:rPr>
              <a:t>New Approaches In The </a:t>
            </a:r>
            <a:r>
              <a:rPr lang="en-US" altLang="en-US" sz="2800" dirty="0" smtClean="0">
                <a:latin typeface="+mn-lt"/>
              </a:rPr>
              <a:t>Culture </a:t>
            </a:r>
            <a:endParaRPr lang="en-US" altLang="en-US" sz="2800" dirty="0">
              <a:latin typeface="+mn-lt"/>
            </a:endParaRPr>
          </a:p>
          <a:p>
            <a:pPr lvl="2"/>
            <a:r>
              <a:rPr lang="en-US" altLang="en-US" sz="2000" dirty="0">
                <a:latin typeface="+mn-lt"/>
              </a:rPr>
              <a:t>Articulate connections between success &amp; </a:t>
            </a:r>
            <a:r>
              <a:rPr lang="en-US" altLang="en-US" sz="2000" dirty="0" err="1">
                <a:latin typeface="+mn-lt"/>
              </a:rPr>
              <a:t>behaviours</a:t>
            </a:r>
            <a:r>
              <a:rPr lang="en-US" altLang="en-US" sz="2000" dirty="0">
                <a:latin typeface="+mn-lt"/>
              </a:rPr>
              <a:t>.</a:t>
            </a:r>
          </a:p>
          <a:p>
            <a:pPr lvl="2"/>
            <a:r>
              <a:rPr lang="en-US" altLang="en-US" sz="2000" dirty="0">
                <a:latin typeface="+mn-lt"/>
              </a:rPr>
              <a:t>Develop means of ensuring succession.</a:t>
            </a:r>
          </a:p>
          <a:p>
            <a:pPr lvl="2"/>
            <a:r>
              <a:rPr lang="en-US" altLang="en-US" b="1" dirty="0">
                <a:solidFill>
                  <a:srgbClr val="C00000"/>
                </a:solidFill>
                <a:latin typeface="+mn-lt"/>
              </a:rPr>
              <a:t>CAN WE </a:t>
            </a:r>
            <a:r>
              <a:rPr lang="en-US" altLang="en-US" b="1" dirty="0" smtClean="0">
                <a:solidFill>
                  <a:srgbClr val="C00000"/>
                </a:solidFill>
                <a:latin typeface="+mn-lt"/>
              </a:rPr>
              <a:t>ADJUST THE NEW CULTURE? How hard is this?</a:t>
            </a:r>
            <a:endParaRPr lang="en-US" altLang="en-US" b="1" dirty="0">
              <a:solidFill>
                <a:srgbClr val="C00000"/>
              </a:solidFill>
              <a:latin typeface="+mn-lt"/>
            </a:endParaRPr>
          </a:p>
        </p:txBody>
      </p:sp>
      <p:sp>
        <p:nvSpPr>
          <p:cNvPr id="109573" name="Text Box 5"/>
          <p:cNvSpPr txBox="1">
            <a:spLocks noChangeArrowheads="1"/>
          </p:cNvSpPr>
          <p:nvPr/>
        </p:nvSpPr>
        <p:spPr bwMode="auto">
          <a:xfrm>
            <a:off x="575556" y="3721596"/>
            <a:ext cx="79928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t>“The basic conception of the proposal -- to get in there and hammer the culture into shape -- made success virtually impossible from the outset.”</a:t>
            </a:r>
            <a:endParaRPr lang="en-US" altLang="en-US" sz="2400" dirty="0"/>
          </a:p>
        </p:txBody>
      </p:sp>
      <p:sp>
        <p:nvSpPr>
          <p:cNvPr id="7" name="Rectangle 6"/>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John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Kotter’s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Eight Stage Process:</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8316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4151" name="Text Box 7"/>
          <p:cNvSpPr txBox="1">
            <a:spLocks noChangeArrowheads="1"/>
          </p:cNvSpPr>
          <p:nvPr/>
        </p:nvSpPr>
        <p:spPr bwMode="auto">
          <a:xfrm>
            <a:off x="667594" y="1921396"/>
            <a:ext cx="7924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14375" lvl="1" indent="-257175">
              <a:spcBef>
                <a:spcPct val="50000"/>
              </a:spcBef>
              <a:buFontTx/>
              <a:buChar char="•"/>
            </a:pPr>
            <a:r>
              <a:rPr lang="en-US" altLang="en-US" sz="2800" dirty="0" smtClean="0"/>
              <a:t>Systems </a:t>
            </a:r>
            <a:r>
              <a:rPr lang="en-US" altLang="en-US" sz="2800" dirty="0"/>
              <a:t>don’t always work in real life</a:t>
            </a:r>
            <a:r>
              <a:rPr lang="en-US" altLang="en-US" sz="2800" dirty="0" smtClean="0"/>
              <a:t>!</a:t>
            </a:r>
          </a:p>
          <a:p>
            <a:pPr marL="714375" lvl="1" indent="-257175">
              <a:spcBef>
                <a:spcPct val="50000"/>
              </a:spcBef>
              <a:buFontTx/>
              <a:buChar char="•"/>
            </a:pPr>
            <a:r>
              <a:rPr lang="en-US" altLang="en-US" sz="2800" dirty="0" smtClean="0"/>
              <a:t>Don’t underestimate the rigidity of people.</a:t>
            </a:r>
          </a:p>
          <a:p>
            <a:pPr marL="714375" lvl="1" indent="-257175">
              <a:spcBef>
                <a:spcPct val="50000"/>
              </a:spcBef>
              <a:buFontTx/>
              <a:buChar char="•"/>
            </a:pPr>
            <a:r>
              <a:rPr lang="en-US" altLang="en-US" sz="2800" dirty="0" smtClean="0"/>
              <a:t>Don’t underestimate the work of the Holy Spirit.</a:t>
            </a:r>
            <a:endParaRPr lang="en-US" altLang="en-US" sz="2800" dirty="0"/>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683568" y="913284"/>
            <a:ext cx="7272808"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FontTx/>
              <a:buNone/>
            </a:pPr>
            <a:r>
              <a:rPr lang="en-US" altLang="en-US" sz="3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SYSTEM Warnings!!!</a:t>
            </a:r>
            <a:endParaRPr lang="en-US" altLang="en-US" sz="36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79317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2000"/>
                                  </p:stCondLst>
                                  <p:childTnLst>
                                    <p:set>
                                      <p:cBhvr>
                                        <p:cTn id="6" dur="1" fill="hold">
                                          <p:stCondLst>
                                            <p:cond delay="0"/>
                                          </p:stCondLst>
                                        </p:cTn>
                                        <p:tgtEl>
                                          <p:spTgt spid="134151"/>
                                        </p:tgtEl>
                                        <p:attrNameLst>
                                          <p:attrName>style.visibility</p:attrName>
                                        </p:attrNameLst>
                                      </p:cBhvr>
                                      <p:to>
                                        <p:strVal val="visible"/>
                                      </p:to>
                                    </p:set>
                                    <p:anim calcmode="lin" valueType="num">
                                      <p:cBhvr>
                                        <p:cTn id="7" dur="1000" fill="hold"/>
                                        <p:tgtEl>
                                          <p:spTgt spid="134151"/>
                                        </p:tgtEl>
                                        <p:attrNameLst>
                                          <p:attrName>ppt_w</p:attrName>
                                        </p:attrNameLst>
                                      </p:cBhvr>
                                      <p:tavLst>
                                        <p:tav tm="0">
                                          <p:val>
                                            <p:fltVal val="0"/>
                                          </p:val>
                                        </p:tav>
                                        <p:tav tm="100000">
                                          <p:val>
                                            <p:strVal val="#ppt_w"/>
                                          </p:val>
                                        </p:tav>
                                      </p:tavLst>
                                    </p:anim>
                                    <p:anim calcmode="lin" valueType="num">
                                      <p:cBhvr>
                                        <p:cTn id="8" dur="1000" fill="hold"/>
                                        <p:tgtEl>
                                          <p:spTgt spid="134151"/>
                                        </p:tgtEl>
                                        <p:attrNameLst>
                                          <p:attrName>ppt_h</p:attrName>
                                        </p:attrNameLst>
                                      </p:cBhvr>
                                      <p:tavLst>
                                        <p:tav tm="0">
                                          <p:val>
                                            <p:fltVal val="0"/>
                                          </p:val>
                                        </p:tav>
                                        <p:tav tm="100000">
                                          <p:val>
                                            <p:strVal val="#ppt_h"/>
                                          </p:val>
                                        </p:tav>
                                      </p:tavLst>
                                    </p:anim>
                                    <p:anim calcmode="lin" valueType="num">
                                      <p:cBhvr>
                                        <p:cTn id="9" dur="1000" fill="hold"/>
                                        <p:tgtEl>
                                          <p:spTgt spid="1341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41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7586" name="Picture 2" descr="http://www.web-books.com/eLibrary/Books/B0/B58/IMG/fwk-carpenter-fig07_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80" y="1705372"/>
            <a:ext cx="7808068" cy="348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141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25" name="Text Box 5"/>
          <p:cNvSpPr txBox="1">
            <a:spLocks noChangeArrowheads="1"/>
          </p:cNvSpPr>
          <p:nvPr/>
        </p:nvSpPr>
        <p:spPr bwMode="auto">
          <a:xfrm>
            <a:off x="522362" y="1705372"/>
            <a:ext cx="7999040"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95350" lvl="1" indent="-438150">
              <a:spcBef>
                <a:spcPts val="600"/>
              </a:spcBef>
              <a:buFontTx/>
              <a:buChar char="•"/>
            </a:pPr>
            <a:r>
              <a:rPr lang="en-US" altLang="en-US" sz="2800" dirty="0" smtClean="0"/>
              <a:t>We </a:t>
            </a:r>
            <a:r>
              <a:rPr lang="en-US" altLang="en-US" sz="2800" dirty="0"/>
              <a:t>could issue an edict - guarantees 		huge resistance</a:t>
            </a:r>
            <a:r>
              <a:rPr lang="en-US" altLang="en-US" sz="2800" dirty="0" smtClean="0"/>
              <a:t>.</a:t>
            </a:r>
          </a:p>
          <a:p>
            <a:pPr marL="895350" lvl="1" indent="-438150">
              <a:spcBef>
                <a:spcPts val="600"/>
              </a:spcBef>
              <a:buFontTx/>
              <a:buChar char="•"/>
            </a:pPr>
            <a:r>
              <a:rPr lang="en-US" altLang="en-US" sz="2800" dirty="0" smtClean="0"/>
              <a:t> </a:t>
            </a:r>
            <a:r>
              <a:rPr lang="en-US" altLang="en-US" sz="2800" dirty="0"/>
              <a:t>We could involve ALL the stakeholders </a:t>
            </a:r>
            <a:r>
              <a:rPr lang="en-US" altLang="en-US" sz="2800" dirty="0" smtClean="0"/>
              <a:t>- </a:t>
            </a:r>
            <a:r>
              <a:rPr lang="en-US" altLang="en-US" sz="2800" dirty="0"/>
              <a:t>mediocre plan that is time consuming </a:t>
            </a:r>
            <a:r>
              <a:rPr lang="en-US" altLang="en-US" sz="2800" dirty="0" smtClean="0"/>
              <a:t>and </a:t>
            </a:r>
            <a:r>
              <a:rPr lang="en-US" altLang="en-US" sz="2800" dirty="0"/>
              <a:t>leads to divided responses</a:t>
            </a:r>
            <a:r>
              <a:rPr lang="en-US" altLang="en-US" sz="2800" dirty="0" smtClean="0"/>
              <a:t>.</a:t>
            </a:r>
          </a:p>
          <a:p>
            <a:pPr marL="895350" lvl="1" indent="-438150">
              <a:spcBef>
                <a:spcPts val="600"/>
              </a:spcBef>
              <a:buFontTx/>
              <a:buChar char="•"/>
            </a:pPr>
            <a:r>
              <a:rPr lang="en-US" altLang="en-US" sz="2800" dirty="0"/>
              <a:t> We could begin the process with a </a:t>
            </a:r>
            <a:r>
              <a:rPr lang="en-US" altLang="en-US" sz="2800" dirty="0" smtClean="0"/>
              <a:t>limited number </a:t>
            </a:r>
            <a:r>
              <a:rPr lang="en-US" altLang="en-US" sz="2800" dirty="0"/>
              <a:t>of people</a:t>
            </a:r>
            <a:r>
              <a:rPr lang="en-US" altLang="en-US" sz="2800" b="1" dirty="0"/>
              <a:t>.</a:t>
            </a:r>
          </a:p>
        </p:txBody>
      </p:sp>
      <p:sp>
        <p:nvSpPr>
          <p:cNvPr id="8" name="Rectangle 7"/>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UNFREEZE</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3" name="TextBox 2"/>
          <p:cNvSpPr txBox="1"/>
          <p:nvPr/>
        </p:nvSpPr>
        <p:spPr>
          <a:xfrm rot="16200000">
            <a:off x="-1521271" y="2728466"/>
            <a:ext cx="4409678" cy="923330"/>
          </a:xfrm>
          <a:prstGeom prst="rect">
            <a:avLst/>
          </a:prstGeom>
          <a:noFill/>
        </p:spPr>
        <p:txBody>
          <a:bodyPr wrap="square" rtlCol="0">
            <a:spAutoFit/>
          </a:bodyPr>
          <a:lstStyle/>
          <a:p>
            <a:pPr algn="ct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OPTIONS</a:t>
            </a:r>
            <a:endPar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10"/>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26054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33125"/>
                                        </p:tgtEl>
                                        <p:attrNameLst>
                                          <p:attrName>style.visibility</p:attrName>
                                        </p:attrNameLst>
                                      </p:cBhvr>
                                      <p:to>
                                        <p:strVal val="visible"/>
                                      </p:to>
                                    </p:set>
                                    <p:animEffect transition="in" filter="dissolve">
                                      <p:cBhvr>
                                        <p:cTn id="7" dur="500"/>
                                        <p:tgtEl>
                                          <p:spTgt spid="13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UNFREEZE</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2" name="TextBox 1"/>
          <p:cNvSpPr txBox="1"/>
          <p:nvPr/>
        </p:nvSpPr>
        <p:spPr>
          <a:xfrm>
            <a:off x="755576" y="1561356"/>
            <a:ext cx="7776864" cy="3416320"/>
          </a:xfrm>
          <a:prstGeom prst="rect">
            <a:avLst/>
          </a:prstGeom>
          <a:noFill/>
        </p:spPr>
        <p:txBody>
          <a:bodyPr wrap="square" rtlCol="0">
            <a:spAutoFit/>
          </a:bodyPr>
          <a:lstStyle/>
          <a:p>
            <a:r>
              <a:rPr lang="en-CA" sz="2400" dirty="0"/>
              <a:t>Advantages to beginning with a smaller number of people:</a:t>
            </a:r>
          </a:p>
          <a:p>
            <a:pPr marL="809625" lvl="1" indent="-352425">
              <a:spcBef>
                <a:spcPct val="50000"/>
              </a:spcBef>
              <a:buFontTx/>
              <a:buChar char="•"/>
            </a:pPr>
            <a:r>
              <a:rPr lang="en-US" altLang="en-US" sz="2400" dirty="0" smtClean="0"/>
              <a:t>Allows </a:t>
            </a:r>
            <a:r>
              <a:rPr lang="en-US" altLang="en-US" sz="2400" dirty="0"/>
              <a:t>for a clear plan.</a:t>
            </a:r>
          </a:p>
          <a:p>
            <a:pPr marL="809625" lvl="1" indent="-352425">
              <a:spcBef>
                <a:spcPct val="50000"/>
              </a:spcBef>
              <a:buFontTx/>
              <a:buChar char="•"/>
            </a:pPr>
            <a:r>
              <a:rPr lang="en-US" altLang="en-US" sz="2400" dirty="0" smtClean="0"/>
              <a:t>Can </a:t>
            </a:r>
            <a:r>
              <a:rPr lang="en-US" altLang="en-US" sz="2400" dirty="0"/>
              <a:t>then involve the stakeholders</a:t>
            </a:r>
          </a:p>
          <a:p>
            <a:pPr marL="809625" lvl="1" indent="-352425">
              <a:spcBef>
                <a:spcPct val="50000"/>
              </a:spcBef>
              <a:buFontTx/>
              <a:buChar char="•"/>
            </a:pPr>
            <a:r>
              <a:rPr lang="en-US" altLang="en-US" sz="2400" dirty="0" smtClean="0"/>
              <a:t>Can </a:t>
            </a:r>
            <a:r>
              <a:rPr lang="en-US" altLang="en-US" sz="2400" dirty="0"/>
              <a:t>listen to feedback, involving people </a:t>
            </a:r>
            <a:r>
              <a:rPr lang="en-US" altLang="en-US" sz="2400" dirty="0" smtClean="0"/>
              <a:t>in </a:t>
            </a:r>
            <a:r>
              <a:rPr lang="en-US" altLang="en-US" sz="2400" dirty="0"/>
              <a:t>the removing obstacles and refining.</a:t>
            </a:r>
          </a:p>
          <a:p>
            <a:pPr marL="809625" lvl="1" indent="-352425">
              <a:spcBef>
                <a:spcPct val="50000"/>
              </a:spcBef>
              <a:buFontTx/>
              <a:buChar char="•"/>
            </a:pPr>
            <a:r>
              <a:rPr lang="en-US" altLang="en-US" sz="2400" b="1" dirty="0" smtClean="0">
                <a:solidFill>
                  <a:srgbClr val="C00000"/>
                </a:solidFill>
              </a:rPr>
              <a:t>PRIME </a:t>
            </a:r>
            <a:r>
              <a:rPr lang="en-US" altLang="en-US" sz="2400" b="1" dirty="0">
                <a:solidFill>
                  <a:srgbClr val="C00000"/>
                </a:solidFill>
              </a:rPr>
              <a:t>ASSET: </a:t>
            </a:r>
            <a:r>
              <a:rPr lang="en-US" altLang="en-US" sz="2400" dirty="0"/>
              <a:t>It allows leaders to </a:t>
            </a:r>
            <a:r>
              <a:rPr lang="en-US" altLang="en-US" sz="2400" dirty="0" smtClean="0"/>
              <a:t>lead </a:t>
            </a:r>
            <a:r>
              <a:rPr lang="en-US" altLang="en-US" sz="2400" dirty="0"/>
              <a:t>while including people in the </a:t>
            </a:r>
            <a:r>
              <a:rPr lang="en-US" altLang="en-US" sz="2400" dirty="0" smtClean="0"/>
              <a:t>process</a:t>
            </a:r>
            <a:r>
              <a:rPr lang="en-US" altLang="en-US" sz="2400" dirty="0"/>
              <a:t>.</a:t>
            </a:r>
            <a:endParaRPr lang="en-CA" sz="2400" dirty="0"/>
          </a:p>
        </p:txBody>
      </p:sp>
      <p:sp>
        <p:nvSpPr>
          <p:cNvPr id="5" name="TextBox 4"/>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7304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UNFREEZE</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2" name="TextBox 1"/>
          <p:cNvSpPr txBox="1"/>
          <p:nvPr/>
        </p:nvSpPr>
        <p:spPr>
          <a:xfrm>
            <a:off x="755576" y="1561356"/>
            <a:ext cx="7776864" cy="2492990"/>
          </a:xfrm>
          <a:prstGeom prst="rect">
            <a:avLst/>
          </a:prstGeom>
          <a:noFill/>
        </p:spPr>
        <p:txBody>
          <a:bodyPr wrap="square" rtlCol="0">
            <a:spAutoFit/>
          </a:bodyPr>
          <a:lstStyle/>
          <a:p>
            <a:r>
              <a:rPr lang="en-CA" sz="2400" dirty="0" smtClean="0"/>
              <a:t>Understanding </a:t>
            </a:r>
            <a:r>
              <a:rPr lang="en-CA" sz="2400" dirty="0" err="1" smtClean="0"/>
              <a:t>Lewin’s</a:t>
            </a:r>
            <a:r>
              <a:rPr lang="en-CA" sz="2400" dirty="0" smtClean="0"/>
              <a:t> Force Field:</a:t>
            </a:r>
          </a:p>
          <a:p>
            <a:pPr marL="809625" lvl="1" indent="-352425">
              <a:spcBef>
                <a:spcPct val="50000"/>
              </a:spcBef>
              <a:buFontTx/>
              <a:buChar char="•"/>
            </a:pPr>
            <a:r>
              <a:rPr lang="en-US" altLang="en-US" sz="2400" dirty="0" smtClean="0"/>
              <a:t>Status </a:t>
            </a:r>
            <a:r>
              <a:rPr lang="en-US" altLang="en-US" sz="2400" dirty="0"/>
              <a:t>Quo is maintained because there </a:t>
            </a:r>
            <a:r>
              <a:rPr lang="en-US" altLang="en-US" sz="2400" dirty="0" smtClean="0"/>
              <a:t>are </a:t>
            </a:r>
            <a:r>
              <a:rPr lang="en-US" altLang="en-US" sz="2400" dirty="0"/>
              <a:t>equal forces acting against </a:t>
            </a:r>
            <a:r>
              <a:rPr lang="en-US" altLang="en-US" sz="2400" dirty="0" smtClean="0"/>
              <a:t>change.</a:t>
            </a:r>
            <a:endParaRPr lang="en-US" altLang="en-US" sz="2400" dirty="0"/>
          </a:p>
          <a:p>
            <a:pPr marL="809625" lvl="1" indent="-352425">
              <a:spcBef>
                <a:spcPct val="50000"/>
              </a:spcBef>
              <a:buFontTx/>
              <a:buChar char="•"/>
            </a:pPr>
            <a:r>
              <a:rPr lang="en-US" altLang="en-US" sz="2400" dirty="0" smtClean="0"/>
              <a:t>There </a:t>
            </a:r>
            <a:r>
              <a:rPr lang="en-US" altLang="en-US" sz="2400" dirty="0"/>
              <a:t>are “driving forces” and </a:t>
            </a:r>
            <a:r>
              <a:rPr lang="en-US" altLang="en-US" sz="2400" dirty="0" smtClean="0"/>
              <a:t>“</a:t>
            </a:r>
            <a:r>
              <a:rPr lang="en-US" altLang="en-US" sz="2400" dirty="0"/>
              <a:t>restraining </a:t>
            </a:r>
            <a:r>
              <a:rPr lang="en-US" altLang="en-US" sz="2400" dirty="0" smtClean="0"/>
              <a:t>forces”</a:t>
            </a:r>
          </a:p>
          <a:p>
            <a:pPr marL="809625" lvl="1" indent="-352425">
              <a:spcBef>
                <a:spcPct val="50000"/>
              </a:spcBef>
              <a:buFontTx/>
              <a:buChar char="•"/>
            </a:pPr>
            <a:r>
              <a:rPr lang="en-US" sz="2400" dirty="0" smtClean="0"/>
              <a:t>THE GOAL is to change the force in some direction.</a:t>
            </a:r>
            <a:endParaRPr lang="en-CA" sz="2400" dirty="0"/>
          </a:p>
        </p:txBody>
      </p:sp>
      <p:sp>
        <p:nvSpPr>
          <p:cNvPr id="4" name="TextBox 3"/>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3202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0840" name="Text Box 8"/>
          <p:cNvSpPr txBox="1">
            <a:spLocks noChangeArrowheads="1"/>
          </p:cNvSpPr>
          <p:nvPr/>
        </p:nvSpPr>
        <p:spPr bwMode="auto">
          <a:xfrm>
            <a:off x="1619672" y="2159000"/>
            <a:ext cx="548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latin typeface="Tahoma" pitchFamily="34" charset="0"/>
              </a:rPr>
              <a:t>Goal: Team Effectiveness</a:t>
            </a:r>
            <a:endParaRPr lang="en-US" altLang="en-US" dirty="0"/>
          </a:p>
        </p:txBody>
      </p:sp>
      <p:sp>
        <p:nvSpPr>
          <p:cNvPr id="120841" name="Text Box 9"/>
          <p:cNvSpPr txBox="1">
            <a:spLocks noChangeArrowheads="1"/>
          </p:cNvSpPr>
          <p:nvPr/>
        </p:nvSpPr>
        <p:spPr bwMode="auto">
          <a:xfrm>
            <a:off x="179512" y="2667000"/>
            <a:ext cx="350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chemeClr val="accent2"/>
                </a:solidFill>
                <a:latin typeface="Tahoma" pitchFamily="34" charset="0"/>
              </a:rPr>
              <a:t>DRIVING FORCES</a:t>
            </a:r>
            <a:endParaRPr lang="en-US" altLang="en-US" dirty="0"/>
          </a:p>
        </p:txBody>
      </p:sp>
      <p:sp>
        <p:nvSpPr>
          <p:cNvPr id="120842" name="Text Box 10"/>
          <p:cNvSpPr txBox="1">
            <a:spLocks noChangeArrowheads="1"/>
          </p:cNvSpPr>
          <p:nvPr/>
        </p:nvSpPr>
        <p:spPr bwMode="auto">
          <a:xfrm>
            <a:off x="5146104" y="26670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chemeClr val="accent2"/>
                </a:solidFill>
                <a:latin typeface="Tahoma" pitchFamily="34" charset="0"/>
              </a:rPr>
              <a:t>RESTRAINING FORCES</a:t>
            </a:r>
            <a:endParaRPr lang="en-US" altLang="en-US" dirty="0"/>
          </a:p>
        </p:txBody>
      </p:sp>
      <p:sp>
        <p:nvSpPr>
          <p:cNvPr id="120843" name="Text Box 11"/>
          <p:cNvSpPr txBox="1">
            <a:spLocks noChangeArrowheads="1"/>
          </p:cNvSpPr>
          <p:nvPr/>
        </p:nvSpPr>
        <p:spPr bwMode="auto">
          <a:xfrm rot="-5400000">
            <a:off x="3063593" y="3654336"/>
            <a:ext cx="292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chemeClr val="accent2"/>
                </a:solidFill>
                <a:latin typeface="Tahoma" pitchFamily="34" charset="0"/>
              </a:rPr>
              <a:t>STATUS QUO</a:t>
            </a:r>
            <a:endParaRPr lang="en-US" altLang="en-US" dirty="0"/>
          </a:p>
        </p:txBody>
      </p:sp>
      <p:sp>
        <p:nvSpPr>
          <p:cNvPr id="120846" name="AutoShape 14"/>
          <p:cNvSpPr>
            <a:spLocks noChangeArrowheads="1"/>
          </p:cNvSpPr>
          <p:nvPr/>
        </p:nvSpPr>
        <p:spPr bwMode="auto">
          <a:xfrm>
            <a:off x="399728" y="3619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0847" name="AutoShape 15"/>
          <p:cNvSpPr>
            <a:spLocks noChangeArrowheads="1"/>
          </p:cNvSpPr>
          <p:nvPr/>
        </p:nvSpPr>
        <p:spPr bwMode="auto">
          <a:xfrm>
            <a:off x="399728" y="43180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0848" name="AutoShape 16"/>
          <p:cNvSpPr>
            <a:spLocks noChangeArrowheads="1"/>
          </p:cNvSpPr>
          <p:nvPr/>
        </p:nvSpPr>
        <p:spPr bwMode="auto">
          <a:xfrm>
            <a:off x="399728" y="5016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0849" name="AutoShape 17"/>
          <p:cNvSpPr>
            <a:spLocks noChangeArrowheads="1"/>
          </p:cNvSpPr>
          <p:nvPr/>
        </p:nvSpPr>
        <p:spPr bwMode="auto">
          <a:xfrm rot="10800000">
            <a:off x="5255840" y="3619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0850" name="AutoShape 18"/>
          <p:cNvSpPr>
            <a:spLocks noChangeArrowheads="1"/>
          </p:cNvSpPr>
          <p:nvPr/>
        </p:nvSpPr>
        <p:spPr bwMode="auto">
          <a:xfrm rot="10800000">
            <a:off x="5255840" y="43180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0851" name="AutoShape 19"/>
          <p:cNvSpPr>
            <a:spLocks noChangeArrowheads="1"/>
          </p:cNvSpPr>
          <p:nvPr/>
        </p:nvSpPr>
        <p:spPr bwMode="auto">
          <a:xfrm rot="10800000">
            <a:off x="5255840" y="5016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0852" name="Text Box 20"/>
          <p:cNvSpPr txBox="1">
            <a:spLocks noChangeArrowheads="1"/>
          </p:cNvSpPr>
          <p:nvPr/>
        </p:nvSpPr>
        <p:spPr bwMode="auto">
          <a:xfrm>
            <a:off x="323528" y="3052564"/>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Bazooka" pitchFamily="2" charset="0"/>
              </a:rPr>
              <a:t>Performance Standards</a:t>
            </a:r>
            <a:endParaRPr lang="en-US" altLang="en-US" dirty="0"/>
          </a:p>
        </p:txBody>
      </p:sp>
      <p:sp>
        <p:nvSpPr>
          <p:cNvPr id="120853" name="Text Box 21"/>
          <p:cNvSpPr txBox="1">
            <a:spLocks noChangeArrowheads="1"/>
          </p:cNvSpPr>
          <p:nvPr/>
        </p:nvSpPr>
        <p:spPr bwMode="auto">
          <a:xfrm>
            <a:off x="399728" y="3937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Bazooka" pitchFamily="2" charset="0"/>
              </a:rPr>
              <a:t>Care For others</a:t>
            </a:r>
            <a:endParaRPr lang="en-US" altLang="en-US"/>
          </a:p>
        </p:txBody>
      </p:sp>
      <p:sp>
        <p:nvSpPr>
          <p:cNvPr id="120854" name="Text Box 22"/>
          <p:cNvSpPr txBox="1">
            <a:spLocks noChangeArrowheads="1"/>
          </p:cNvSpPr>
          <p:nvPr/>
        </p:nvSpPr>
        <p:spPr bwMode="auto">
          <a:xfrm>
            <a:off x="399728" y="4699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Bazooka" pitchFamily="2" charset="0"/>
              </a:rPr>
              <a:t>Clear Goals</a:t>
            </a:r>
            <a:endParaRPr lang="en-US" altLang="en-US"/>
          </a:p>
        </p:txBody>
      </p:sp>
      <p:sp>
        <p:nvSpPr>
          <p:cNvPr id="120855" name="Text Box 23"/>
          <p:cNvSpPr txBox="1">
            <a:spLocks noChangeArrowheads="1"/>
          </p:cNvSpPr>
          <p:nvPr/>
        </p:nvSpPr>
        <p:spPr bwMode="auto">
          <a:xfrm>
            <a:off x="4951040" y="4699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latin typeface="Bazooka" pitchFamily="2" charset="0"/>
              </a:rPr>
              <a:t>Poor communication</a:t>
            </a:r>
            <a:endParaRPr lang="en-US" altLang="en-US"/>
          </a:p>
        </p:txBody>
      </p:sp>
      <p:sp>
        <p:nvSpPr>
          <p:cNvPr id="120856" name="Text Box 24"/>
          <p:cNvSpPr txBox="1">
            <a:spLocks noChangeArrowheads="1"/>
          </p:cNvSpPr>
          <p:nvPr/>
        </p:nvSpPr>
        <p:spPr bwMode="auto">
          <a:xfrm>
            <a:off x="4951040" y="40005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latin typeface="Bazooka" pitchFamily="2" charset="0"/>
              </a:rPr>
              <a:t>Unmet personal needs</a:t>
            </a:r>
            <a:endParaRPr lang="en-US" altLang="en-US"/>
          </a:p>
        </p:txBody>
      </p:sp>
      <p:sp>
        <p:nvSpPr>
          <p:cNvPr id="120857" name="Text Box 25"/>
          <p:cNvSpPr txBox="1">
            <a:spLocks noChangeArrowheads="1"/>
          </p:cNvSpPr>
          <p:nvPr/>
        </p:nvSpPr>
        <p:spPr bwMode="auto">
          <a:xfrm>
            <a:off x="4951040" y="3302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latin typeface="Bazooka" pitchFamily="2" charset="0"/>
              </a:rPr>
              <a:t>Inadequate Leadership</a:t>
            </a:r>
            <a:endParaRPr lang="en-US" altLang="en-US"/>
          </a:p>
        </p:txBody>
      </p:sp>
      <p:sp>
        <p:nvSpPr>
          <p:cNvPr id="22" name="Rectangle 21"/>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UNFREEZE</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3" name="TextBox 2"/>
          <p:cNvSpPr txBox="1"/>
          <p:nvPr/>
        </p:nvSpPr>
        <p:spPr>
          <a:xfrm>
            <a:off x="683568" y="1614780"/>
            <a:ext cx="6120680" cy="738664"/>
          </a:xfrm>
          <a:prstGeom prst="rect">
            <a:avLst/>
          </a:prstGeom>
          <a:noFill/>
        </p:spPr>
        <p:txBody>
          <a:bodyPr wrap="square" rtlCol="0">
            <a:spAutoFit/>
          </a:bodyPr>
          <a:lstStyle/>
          <a:p>
            <a:r>
              <a:rPr lang="en-CA" sz="2400" dirty="0" smtClean="0"/>
              <a:t>Understanding </a:t>
            </a:r>
            <a:r>
              <a:rPr lang="en-CA" sz="2400" dirty="0" err="1" smtClean="0"/>
              <a:t>Lewin’s</a:t>
            </a:r>
            <a:r>
              <a:rPr lang="en-CA" sz="2400" dirty="0" smtClean="0"/>
              <a:t> Force Field:</a:t>
            </a:r>
            <a:endParaRPr lang="en-CA" sz="2400" dirty="0"/>
          </a:p>
          <a:p>
            <a:endParaRPr lang="en-CA" dirty="0"/>
          </a:p>
        </p:txBody>
      </p:sp>
      <p:sp>
        <p:nvSpPr>
          <p:cNvPr id="24" name="TextBox 23"/>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0203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20846"/>
                                        </p:tgtEl>
                                        <p:attrNameLst>
                                          <p:attrName>style.visibility</p:attrName>
                                        </p:attrNameLst>
                                      </p:cBhvr>
                                      <p:to>
                                        <p:strVal val="visible"/>
                                      </p:to>
                                    </p:set>
                                    <p:anim calcmode="lin" valueType="num">
                                      <p:cBhvr additive="base">
                                        <p:cTn id="7" dur="500" fill="hold"/>
                                        <p:tgtEl>
                                          <p:spTgt spid="120846"/>
                                        </p:tgtEl>
                                        <p:attrNameLst>
                                          <p:attrName>ppt_x</p:attrName>
                                        </p:attrNameLst>
                                      </p:cBhvr>
                                      <p:tavLst>
                                        <p:tav tm="0">
                                          <p:val>
                                            <p:strVal val="0-#ppt_w/2"/>
                                          </p:val>
                                        </p:tav>
                                        <p:tav tm="100000">
                                          <p:val>
                                            <p:strVal val="#ppt_x"/>
                                          </p:val>
                                        </p:tav>
                                      </p:tavLst>
                                    </p:anim>
                                    <p:anim calcmode="lin" valueType="num">
                                      <p:cBhvr additive="base">
                                        <p:cTn id="8" dur="500" fill="hold"/>
                                        <p:tgtEl>
                                          <p:spTgt spid="1208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0"/>
                                  </p:stCondLst>
                                  <p:childTnLst>
                                    <p:set>
                                      <p:cBhvr>
                                        <p:cTn id="11" dur="1" fill="hold">
                                          <p:stCondLst>
                                            <p:cond delay="0"/>
                                          </p:stCondLst>
                                        </p:cTn>
                                        <p:tgtEl>
                                          <p:spTgt spid="120852"/>
                                        </p:tgtEl>
                                        <p:attrNameLst>
                                          <p:attrName>style.visibility</p:attrName>
                                        </p:attrNameLst>
                                      </p:cBhvr>
                                      <p:to>
                                        <p:strVal val="visible"/>
                                      </p:to>
                                    </p:set>
                                    <p:anim calcmode="lin" valueType="num">
                                      <p:cBhvr additive="base">
                                        <p:cTn id="12" dur="500" fill="hold"/>
                                        <p:tgtEl>
                                          <p:spTgt spid="120852"/>
                                        </p:tgtEl>
                                        <p:attrNameLst>
                                          <p:attrName>ppt_x</p:attrName>
                                        </p:attrNameLst>
                                      </p:cBhvr>
                                      <p:tavLst>
                                        <p:tav tm="0">
                                          <p:val>
                                            <p:strVal val="0-#ppt_w/2"/>
                                          </p:val>
                                        </p:tav>
                                        <p:tav tm="100000">
                                          <p:val>
                                            <p:strVal val="#ppt_x"/>
                                          </p:val>
                                        </p:tav>
                                      </p:tavLst>
                                    </p:anim>
                                    <p:anim calcmode="lin" valueType="num">
                                      <p:cBhvr additive="base">
                                        <p:cTn id="13" dur="500" fill="hold"/>
                                        <p:tgtEl>
                                          <p:spTgt spid="12085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2000"/>
                                  </p:stCondLst>
                                  <p:childTnLst>
                                    <p:set>
                                      <p:cBhvr>
                                        <p:cTn id="16" dur="1" fill="hold">
                                          <p:stCondLst>
                                            <p:cond delay="0"/>
                                          </p:stCondLst>
                                        </p:cTn>
                                        <p:tgtEl>
                                          <p:spTgt spid="120847"/>
                                        </p:tgtEl>
                                        <p:attrNameLst>
                                          <p:attrName>style.visibility</p:attrName>
                                        </p:attrNameLst>
                                      </p:cBhvr>
                                      <p:to>
                                        <p:strVal val="visible"/>
                                      </p:to>
                                    </p:set>
                                    <p:anim calcmode="lin" valueType="num">
                                      <p:cBhvr additive="base">
                                        <p:cTn id="17" dur="500" fill="hold"/>
                                        <p:tgtEl>
                                          <p:spTgt spid="120847"/>
                                        </p:tgtEl>
                                        <p:attrNameLst>
                                          <p:attrName>ppt_x</p:attrName>
                                        </p:attrNameLst>
                                      </p:cBhvr>
                                      <p:tavLst>
                                        <p:tav tm="0">
                                          <p:val>
                                            <p:strVal val="0-#ppt_w/2"/>
                                          </p:val>
                                        </p:tav>
                                        <p:tav tm="100000">
                                          <p:val>
                                            <p:strVal val="#ppt_x"/>
                                          </p:val>
                                        </p:tav>
                                      </p:tavLst>
                                    </p:anim>
                                    <p:anim calcmode="lin" valueType="num">
                                      <p:cBhvr additive="base">
                                        <p:cTn id="18" dur="500" fill="hold"/>
                                        <p:tgtEl>
                                          <p:spTgt spid="12084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8" fill="hold" grpId="0" nodeType="afterEffect">
                                  <p:stCondLst>
                                    <p:cond delay="0"/>
                                  </p:stCondLst>
                                  <p:childTnLst>
                                    <p:set>
                                      <p:cBhvr>
                                        <p:cTn id="21" dur="1" fill="hold">
                                          <p:stCondLst>
                                            <p:cond delay="0"/>
                                          </p:stCondLst>
                                        </p:cTn>
                                        <p:tgtEl>
                                          <p:spTgt spid="120853"/>
                                        </p:tgtEl>
                                        <p:attrNameLst>
                                          <p:attrName>style.visibility</p:attrName>
                                        </p:attrNameLst>
                                      </p:cBhvr>
                                      <p:to>
                                        <p:strVal val="visible"/>
                                      </p:to>
                                    </p:set>
                                    <p:anim calcmode="lin" valueType="num">
                                      <p:cBhvr additive="base">
                                        <p:cTn id="22" dur="500" fill="hold"/>
                                        <p:tgtEl>
                                          <p:spTgt spid="120853"/>
                                        </p:tgtEl>
                                        <p:attrNameLst>
                                          <p:attrName>ppt_x</p:attrName>
                                        </p:attrNameLst>
                                      </p:cBhvr>
                                      <p:tavLst>
                                        <p:tav tm="0">
                                          <p:val>
                                            <p:strVal val="0-#ppt_w/2"/>
                                          </p:val>
                                        </p:tav>
                                        <p:tav tm="100000">
                                          <p:val>
                                            <p:strVal val="#ppt_x"/>
                                          </p:val>
                                        </p:tav>
                                      </p:tavLst>
                                    </p:anim>
                                    <p:anim calcmode="lin" valueType="num">
                                      <p:cBhvr additive="base">
                                        <p:cTn id="23" dur="500" fill="hold"/>
                                        <p:tgtEl>
                                          <p:spTgt spid="12085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8" fill="hold" grpId="0" nodeType="afterEffect">
                                  <p:stCondLst>
                                    <p:cond delay="2000"/>
                                  </p:stCondLst>
                                  <p:childTnLst>
                                    <p:set>
                                      <p:cBhvr>
                                        <p:cTn id="26" dur="1" fill="hold">
                                          <p:stCondLst>
                                            <p:cond delay="0"/>
                                          </p:stCondLst>
                                        </p:cTn>
                                        <p:tgtEl>
                                          <p:spTgt spid="120848"/>
                                        </p:tgtEl>
                                        <p:attrNameLst>
                                          <p:attrName>style.visibility</p:attrName>
                                        </p:attrNameLst>
                                      </p:cBhvr>
                                      <p:to>
                                        <p:strVal val="visible"/>
                                      </p:to>
                                    </p:set>
                                    <p:anim calcmode="lin" valueType="num">
                                      <p:cBhvr additive="base">
                                        <p:cTn id="27" dur="500" fill="hold"/>
                                        <p:tgtEl>
                                          <p:spTgt spid="120848"/>
                                        </p:tgtEl>
                                        <p:attrNameLst>
                                          <p:attrName>ppt_x</p:attrName>
                                        </p:attrNameLst>
                                      </p:cBhvr>
                                      <p:tavLst>
                                        <p:tav tm="0">
                                          <p:val>
                                            <p:strVal val="0-#ppt_w/2"/>
                                          </p:val>
                                        </p:tav>
                                        <p:tav tm="100000">
                                          <p:val>
                                            <p:strVal val="#ppt_x"/>
                                          </p:val>
                                        </p:tav>
                                      </p:tavLst>
                                    </p:anim>
                                    <p:anim calcmode="lin" valueType="num">
                                      <p:cBhvr additive="base">
                                        <p:cTn id="28" dur="500" fill="hold"/>
                                        <p:tgtEl>
                                          <p:spTgt spid="12084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2" presetClass="entr" presetSubtype="8" fill="hold" grpId="0" nodeType="afterEffect">
                                  <p:stCondLst>
                                    <p:cond delay="0"/>
                                  </p:stCondLst>
                                  <p:childTnLst>
                                    <p:set>
                                      <p:cBhvr>
                                        <p:cTn id="31" dur="1" fill="hold">
                                          <p:stCondLst>
                                            <p:cond delay="0"/>
                                          </p:stCondLst>
                                        </p:cTn>
                                        <p:tgtEl>
                                          <p:spTgt spid="120854"/>
                                        </p:tgtEl>
                                        <p:attrNameLst>
                                          <p:attrName>style.visibility</p:attrName>
                                        </p:attrNameLst>
                                      </p:cBhvr>
                                      <p:to>
                                        <p:strVal val="visible"/>
                                      </p:to>
                                    </p:set>
                                    <p:anim calcmode="lin" valueType="num">
                                      <p:cBhvr additive="base">
                                        <p:cTn id="32" dur="500" fill="hold"/>
                                        <p:tgtEl>
                                          <p:spTgt spid="120854"/>
                                        </p:tgtEl>
                                        <p:attrNameLst>
                                          <p:attrName>ppt_x</p:attrName>
                                        </p:attrNameLst>
                                      </p:cBhvr>
                                      <p:tavLst>
                                        <p:tav tm="0">
                                          <p:val>
                                            <p:strVal val="0-#ppt_w/2"/>
                                          </p:val>
                                        </p:tav>
                                        <p:tav tm="100000">
                                          <p:val>
                                            <p:strVal val="#ppt_x"/>
                                          </p:val>
                                        </p:tav>
                                      </p:tavLst>
                                    </p:anim>
                                    <p:anim calcmode="lin" valueType="num">
                                      <p:cBhvr additive="base">
                                        <p:cTn id="33" dur="500" fill="hold"/>
                                        <p:tgtEl>
                                          <p:spTgt spid="120854"/>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8000"/>
                            </p:stCondLst>
                            <p:childTnLst>
                              <p:par>
                                <p:cTn id="35" presetID="2" presetClass="entr" presetSubtype="2" fill="hold" grpId="0" nodeType="afterEffect">
                                  <p:stCondLst>
                                    <p:cond delay="4000"/>
                                  </p:stCondLst>
                                  <p:childTnLst>
                                    <p:set>
                                      <p:cBhvr>
                                        <p:cTn id="36" dur="1" fill="hold">
                                          <p:stCondLst>
                                            <p:cond delay="0"/>
                                          </p:stCondLst>
                                        </p:cTn>
                                        <p:tgtEl>
                                          <p:spTgt spid="120849"/>
                                        </p:tgtEl>
                                        <p:attrNameLst>
                                          <p:attrName>style.visibility</p:attrName>
                                        </p:attrNameLst>
                                      </p:cBhvr>
                                      <p:to>
                                        <p:strVal val="visible"/>
                                      </p:to>
                                    </p:set>
                                    <p:anim calcmode="lin" valueType="num">
                                      <p:cBhvr additive="base">
                                        <p:cTn id="37" dur="500" fill="hold"/>
                                        <p:tgtEl>
                                          <p:spTgt spid="120849"/>
                                        </p:tgtEl>
                                        <p:attrNameLst>
                                          <p:attrName>ppt_x</p:attrName>
                                        </p:attrNameLst>
                                      </p:cBhvr>
                                      <p:tavLst>
                                        <p:tav tm="0">
                                          <p:val>
                                            <p:strVal val="1+#ppt_w/2"/>
                                          </p:val>
                                        </p:tav>
                                        <p:tav tm="100000">
                                          <p:val>
                                            <p:strVal val="#ppt_x"/>
                                          </p:val>
                                        </p:tav>
                                      </p:tavLst>
                                    </p:anim>
                                    <p:anim calcmode="lin" valueType="num">
                                      <p:cBhvr additive="base">
                                        <p:cTn id="38" dur="500" fill="hold"/>
                                        <p:tgtEl>
                                          <p:spTgt spid="120849"/>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2500"/>
                            </p:stCondLst>
                            <p:childTnLst>
                              <p:par>
                                <p:cTn id="40" presetID="2" presetClass="entr" presetSubtype="2" fill="hold" grpId="0" nodeType="afterEffect">
                                  <p:stCondLst>
                                    <p:cond delay="0"/>
                                  </p:stCondLst>
                                  <p:childTnLst>
                                    <p:set>
                                      <p:cBhvr>
                                        <p:cTn id="41" dur="1" fill="hold">
                                          <p:stCondLst>
                                            <p:cond delay="0"/>
                                          </p:stCondLst>
                                        </p:cTn>
                                        <p:tgtEl>
                                          <p:spTgt spid="120857"/>
                                        </p:tgtEl>
                                        <p:attrNameLst>
                                          <p:attrName>style.visibility</p:attrName>
                                        </p:attrNameLst>
                                      </p:cBhvr>
                                      <p:to>
                                        <p:strVal val="visible"/>
                                      </p:to>
                                    </p:set>
                                    <p:anim calcmode="lin" valueType="num">
                                      <p:cBhvr additive="base">
                                        <p:cTn id="42" dur="500" fill="hold"/>
                                        <p:tgtEl>
                                          <p:spTgt spid="120857"/>
                                        </p:tgtEl>
                                        <p:attrNameLst>
                                          <p:attrName>ppt_x</p:attrName>
                                        </p:attrNameLst>
                                      </p:cBhvr>
                                      <p:tavLst>
                                        <p:tav tm="0">
                                          <p:val>
                                            <p:strVal val="1+#ppt_w/2"/>
                                          </p:val>
                                        </p:tav>
                                        <p:tav tm="100000">
                                          <p:val>
                                            <p:strVal val="#ppt_x"/>
                                          </p:val>
                                        </p:tav>
                                      </p:tavLst>
                                    </p:anim>
                                    <p:anim calcmode="lin" valueType="num">
                                      <p:cBhvr additive="base">
                                        <p:cTn id="43" dur="500" fill="hold"/>
                                        <p:tgtEl>
                                          <p:spTgt spid="120857"/>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3000"/>
                            </p:stCondLst>
                            <p:childTnLst>
                              <p:par>
                                <p:cTn id="45" presetID="2" presetClass="entr" presetSubtype="2" fill="hold" grpId="0" nodeType="afterEffect">
                                  <p:stCondLst>
                                    <p:cond delay="2000"/>
                                  </p:stCondLst>
                                  <p:childTnLst>
                                    <p:set>
                                      <p:cBhvr>
                                        <p:cTn id="46" dur="1" fill="hold">
                                          <p:stCondLst>
                                            <p:cond delay="0"/>
                                          </p:stCondLst>
                                        </p:cTn>
                                        <p:tgtEl>
                                          <p:spTgt spid="120850"/>
                                        </p:tgtEl>
                                        <p:attrNameLst>
                                          <p:attrName>style.visibility</p:attrName>
                                        </p:attrNameLst>
                                      </p:cBhvr>
                                      <p:to>
                                        <p:strVal val="visible"/>
                                      </p:to>
                                    </p:set>
                                    <p:anim calcmode="lin" valueType="num">
                                      <p:cBhvr additive="base">
                                        <p:cTn id="47" dur="500" fill="hold"/>
                                        <p:tgtEl>
                                          <p:spTgt spid="120850"/>
                                        </p:tgtEl>
                                        <p:attrNameLst>
                                          <p:attrName>ppt_x</p:attrName>
                                        </p:attrNameLst>
                                      </p:cBhvr>
                                      <p:tavLst>
                                        <p:tav tm="0">
                                          <p:val>
                                            <p:strVal val="1+#ppt_w/2"/>
                                          </p:val>
                                        </p:tav>
                                        <p:tav tm="100000">
                                          <p:val>
                                            <p:strVal val="#ppt_x"/>
                                          </p:val>
                                        </p:tav>
                                      </p:tavLst>
                                    </p:anim>
                                    <p:anim calcmode="lin" valueType="num">
                                      <p:cBhvr additive="base">
                                        <p:cTn id="48" dur="500" fill="hold"/>
                                        <p:tgtEl>
                                          <p:spTgt spid="120850"/>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5500"/>
                            </p:stCondLst>
                            <p:childTnLst>
                              <p:par>
                                <p:cTn id="50" presetID="2" presetClass="entr" presetSubtype="2" fill="hold" grpId="0" nodeType="afterEffect">
                                  <p:stCondLst>
                                    <p:cond delay="0"/>
                                  </p:stCondLst>
                                  <p:childTnLst>
                                    <p:set>
                                      <p:cBhvr>
                                        <p:cTn id="51" dur="1" fill="hold">
                                          <p:stCondLst>
                                            <p:cond delay="0"/>
                                          </p:stCondLst>
                                        </p:cTn>
                                        <p:tgtEl>
                                          <p:spTgt spid="120856"/>
                                        </p:tgtEl>
                                        <p:attrNameLst>
                                          <p:attrName>style.visibility</p:attrName>
                                        </p:attrNameLst>
                                      </p:cBhvr>
                                      <p:to>
                                        <p:strVal val="visible"/>
                                      </p:to>
                                    </p:set>
                                    <p:anim calcmode="lin" valueType="num">
                                      <p:cBhvr additive="base">
                                        <p:cTn id="52" dur="500" fill="hold"/>
                                        <p:tgtEl>
                                          <p:spTgt spid="120856"/>
                                        </p:tgtEl>
                                        <p:attrNameLst>
                                          <p:attrName>ppt_x</p:attrName>
                                        </p:attrNameLst>
                                      </p:cBhvr>
                                      <p:tavLst>
                                        <p:tav tm="0">
                                          <p:val>
                                            <p:strVal val="1+#ppt_w/2"/>
                                          </p:val>
                                        </p:tav>
                                        <p:tav tm="100000">
                                          <p:val>
                                            <p:strVal val="#ppt_x"/>
                                          </p:val>
                                        </p:tav>
                                      </p:tavLst>
                                    </p:anim>
                                    <p:anim calcmode="lin" valueType="num">
                                      <p:cBhvr additive="base">
                                        <p:cTn id="53" dur="500" fill="hold"/>
                                        <p:tgtEl>
                                          <p:spTgt spid="120856"/>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6000"/>
                            </p:stCondLst>
                            <p:childTnLst>
                              <p:par>
                                <p:cTn id="55" presetID="2" presetClass="entr" presetSubtype="2" fill="hold" grpId="0" nodeType="afterEffect">
                                  <p:stCondLst>
                                    <p:cond delay="2000"/>
                                  </p:stCondLst>
                                  <p:childTnLst>
                                    <p:set>
                                      <p:cBhvr>
                                        <p:cTn id="56" dur="1" fill="hold">
                                          <p:stCondLst>
                                            <p:cond delay="0"/>
                                          </p:stCondLst>
                                        </p:cTn>
                                        <p:tgtEl>
                                          <p:spTgt spid="120851"/>
                                        </p:tgtEl>
                                        <p:attrNameLst>
                                          <p:attrName>style.visibility</p:attrName>
                                        </p:attrNameLst>
                                      </p:cBhvr>
                                      <p:to>
                                        <p:strVal val="visible"/>
                                      </p:to>
                                    </p:set>
                                    <p:anim calcmode="lin" valueType="num">
                                      <p:cBhvr additive="base">
                                        <p:cTn id="57" dur="500" fill="hold"/>
                                        <p:tgtEl>
                                          <p:spTgt spid="120851"/>
                                        </p:tgtEl>
                                        <p:attrNameLst>
                                          <p:attrName>ppt_x</p:attrName>
                                        </p:attrNameLst>
                                      </p:cBhvr>
                                      <p:tavLst>
                                        <p:tav tm="0">
                                          <p:val>
                                            <p:strVal val="1+#ppt_w/2"/>
                                          </p:val>
                                        </p:tav>
                                        <p:tav tm="100000">
                                          <p:val>
                                            <p:strVal val="#ppt_x"/>
                                          </p:val>
                                        </p:tav>
                                      </p:tavLst>
                                    </p:anim>
                                    <p:anim calcmode="lin" valueType="num">
                                      <p:cBhvr additive="base">
                                        <p:cTn id="58" dur="500" fill="hold"/>
                                        <p:tgtEl>
                                          <p:spTgt spid="120851"/>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18500"/>
                            </p:stCondLst>
                            <p:childTnLst>
                              <p:par>
                                <p:cTn id="60" presetID="2" presetClass="entr" presetSubtype="2" fill="hold" grpId="0" nodeType="afterEffect">
                                  <p:stCondLst>
                                    <p:cond delay="0"/>
                                  </p:stCondLst>
                                  <p:childTnLst>
                                    <p:set>
                                      <p:cBhvr>
                                        <p:cTn id="61" dur="1" fill="hold">
                                          <p:stCondLst>
                                            <p:cond delay="0"/>
                                          </p:stCondLst>
                                        </p:cTn>
                                        <p:tgtEl>
                                          <p:spTgt spid="120855"/>
                                        </p:tgtEl>
                                        <p:attrNameLst>
                                          <p:attrName>style.visibility</p:attrName>
                                        </p:attrNameLst>
                                      </p:cBhvr>
                                      <p:to>
                                        <p:strVal val="visible"/>
                                      </p:to>
                                    </p:set>
                                    <p:anim calcmode="lin" valueType="num">
                                      <p:cBhvr additive="base">
                                        <p:cTn id="62" dur="500" fill="hold"/>
                                        <p:tgtEl>
                                          <p:spTgt spid="120855"/>
                                        </p:tgtEl>
                                        <p:attrNameLst>
                                          <p:attrName>ppt_x</p:attrName>
                                        </p:attrNameLst>
                                      </p:cBhvr>
                                      <p:tavLst>
                                        <p:tav tm="0">
                                          <p:val>
                                            <p:strVal val="1+#ppt_w/2"/>
                                          </p:val>
                                        </p:tav>
                                        <p:tav tm="100000">
                                          <p:val>
                                            <p:strVal val="#ppt_x"/>
                                          </p:val>
                                        </p:tav>
                                      </p:tavLst>
                                    </p:anim>
                                    <p:anim calcmode="lin" valueType="num">
                                      <p:cBhvr additive="base">
                                        <p:cTn id="63" dur="500" fill="hold"/>
                                        <p:tgtEl>
                                          <p:spTgt spid="1208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6" grpId="0" animBg="1"/>
      <p:bldP spid="120847" grpId="0" animBg="1"/>
      <p:bldP spid="120848" grpId="0" animBg="1"/>
      <p:bldP spid="120849" grpId="0" animBg="1"/>
      <p:bldP spid="120850" grpId="0" animBg="1"/>
      <p:bldP spid="120851" grpId="0" animBg="1"/>
      <p:bldP spid="120852" grpId="0" autoUpdateAnimBg="0"/>
      <p:bldP spid="120853" grpId="0" autoUpdateAnimBg="0"/>
      <p:bldP spid="120854" grpId="0" autoUpdateAnimBg="0"/>
      <p:bldP spid="120855" grpId="0" autoUpdateAnimBg="0"/>
      <p:bldP spid="120856" grpId="0" autoUpdateAnimBg="0"/>
      <p:bldP spid="120857"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1861" name="Text Box 5"/>
          <p:cNvSpPr txBox="1">
            <a:spLocks noChangeArrowheads="1"/>
          </p:cNvSpPr>
          <p:nvPr/>
        </p:nvSpPr>
        <p:spPr bwMode="auto">
          <a:xfrm>
            <a:off x="304800" y="1968500"/>
            <a:ext cx="845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chemeClr val="accent3">
                    <a:lumMod val="50000"/>
                  </a:schemeClr>
                </a:solidFill>
                <a:latin typeface="Tahoma" pitchFamily="34" charset="0"/>
              </a:rPr>
              <a:t>Option 1: Increase the strength of a driving force</a:t>
            </a:r>
            <a:endParaRPr lang="en-US" altLang="en-US" dirty="0">
              <a:solidFill>
                <a:schemeClr val="accent3">
                  <a:lumMod val="50000"/>
                </a:schemeClr>
              </a:solidFill>
            </a:endParaRPr>
          </a:p>
        </p:txBody>
      </p:sp>
      <p:sp>
        <p:nvSpPr>
          <p:cNvPr id="121862" name="Text Box 6"/>
          <p:cNvSpPr txBox="1">
            <a:spLocks noChangeArrowheads="1"/>
          </p:cNvSpPr>
          <p:nvPr/>
        </p:nvSpPr>
        <p:spPr bwMode="auto">
          <a:xfrm>
            <a:off x="107504" y="2667000"/>
            <a:ext cx="350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chemeClr val="accent2"/>
                </a:solidFill>
                <a:latin typeface="Tahoma" pitchFamily="34" charset="0"/>
              </a:rPr>
              <a:t>DRIVING FORCES</a:t>
            </a:r>
            <a:endParaRPr lang="en-US" altLang="en-US" dirty="0"/>
          </a:p>
        </p:txBody>
      </p:sp>
      <p:sp>
        <p:nvSpPr>
          <p:cNvPr id="121863" name="Text Box 7"/>
          <p:cNvSpPr txBox="1">
            <a:spLocks noChangeArrowheads="1"/>
          </p:cNvSpPr>
          <p:nvPr/>
        </p:nvSpPr>
        <p:spPr bwMode="auto">
          <a:xfrm>
            <a:off x="5146104" y="26670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accent2"/>
                </a:solidFill>
                <a:latin typeface="Tahoma" pitchFamily="34" charset="0"/>
              </a:rPr>
              <a:t>RESTRAINING FORCES</a:t>
            </a:r>
            <a:endParaRPr lang="en-US" altLang="en-US"/>
          </a:p>
        </p:txBody>
      </p:sp>
      <p:sp>
        <p:nvSpPr>
          <p:cNvPr id="121864" name="Text Box 8"/>
          <p:cNvSpPr txBox="1">
            <a:spLocks noChangeArrowheads="1"/>
          </p:cNvSpPr>
          <p:nvPr/>
        </p:nvSpPr>
        <p:spPr bwMode="auto">
          <a:xfrm rot="-5400000">
            <a:off x="3085440" y="3654335"/>
            <a:ext cx="292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a:solidFill>
                  <a:schemeClr val="accent2"/>
                </a:solidFill>
                <a:latin typeface="Tahoma" pitchFamily="34" charset="0"/>
              </a:rPr>
              <a:t>STATUS QUO</a:t>
            </a:r>
            <a:endParaRPr lang="en-US" altLang="en-US"/>
          </a:p>
        </p:txBody>
      </p:sp>
      <p:sp>
        <p:nvSpPr>
          <p:cNvPr id="121865" name="AutoShape 9"/>
          <p:cNvSpPr>
            <a:spLocks noChangeArrowheads="1"/>
          </p:cNvSpPr>
          <p:nvPr/>
        </p:nvSpPr>
        <p:spPr bwMode="auto">
          <a:xfrm>
            <a:off x="164976" y="3365500"/>
            <a:ext cx="3657600" cy="635000"/>
          </a:xfrm>
          <a:prstGeom prst="rightArrow">
            <a:avLst>
              <a:gd name="adj1" fmla="val 50000"/>
              <a:gd name="adj2" fmla="val 120000"/>
            </a:avLst>
          </a:prstGeom>
          <a:solidFill>
            <a:srgbClr val="FF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1866" name="AutoShape 10"/>
          <p:cNvSpPr>
            <a:spLocks noChangeArrowheads="1"/>
          </p:cNvSpPr>
          <p:nvPr/>
        </p:nvSpPr>
        <p:spPr bwMode="auto">
          <a:xfrm>
            <a:off x="545976" y="43180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1867" name="AutoShape 11"/>
          <p:cNvSpPr>
            <a:spLocks noChangeArrowheads="1"/>
          </p:cNvSpPr>
          <p:nvPr/>
        </p:nvSpPr>
        <p:spPr bwMode="auto">
          <a:xfrm>
            <a:off x="545976" y="5016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1868" name="AutoShape 12"/>
          <p:cNvSpPr>
            <a:spLocks noChangeArrowheads="1"/>
          </p:cNvSpPr>
          <p:nvPr/>
        </p:nvSpPr>
        <p:spPr bwMode="auto">
          <a:xfrm rot="10800000">
            <a:off x="5222304" y="3619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1869" name="AutoShape 13"/>
          <p:cNvSpPr>
            <a:spLocks noChangeArrowheads="1"/>
          </p:cNvSpPr>
          <p:nvPr/>
        </p:nvSpPr>
        <p:spPr bwMode="auto">
          <a:xfrm rot="10800000">
            <a:off x="5222304" y="43180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1870" name="AutoShape 14"/>
          <p:cNvSpPr>
            <a:spLocks noChangeArrowheads="1"/>
          </p:cNvSpPr>
          <p:nvPr/>
        </p:nvSpPr>
        <p:spPr bwMode="auto">
          <a:xfrm rot="10800000">
            <a:off x="5222304" y="5016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1871" name="Text Box 15"/>
          <p:cNvSpPr txBox="1">
            <a:spLocks noChangeArrowheads="1"/>
          </p:cNvSpPr>
          <p:nvPr/>
        </p:nvSpPr>
        <p:spPr bwMode="auto">
          <a:xfrm>
            <a:off x="164976" y="3048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Black" panose="020B0A04020102020204" pitchFamily="34" charset="0"/>
              </a:rPr>
              <a:t>Performance Standards</a:t>
            </a:r>
          </a:p>
        </p:txBody>
      </p:sp>
      <p:sp>
        <p:nvSpPr>
          <p:cNvPr id="121872" name="Text Box 16"/>
          <p:cNvSpPr txBox="1">
            <a:spLocks noChangeArrowheads="1"/>
          </p:cNvSpPr>
          <p:nvPr/>
        </p:nvSpPr>
        <p:spPr bwMode="auto">
          <a:xfrm>
            <a:off x="545976" y="3937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Black" panose="020B0A04020102020204" pitchFamily="34" charset="0"/>
              </a:rPr>
              <a:t>Care For others</a:t>
            </a:r>
          </a:p>
        </p:txBody>
      </p:sp>
      <p:sp>
        <p:nvSpPr>
          <p:cNvPr id="121873" name="Text Box 17"/>
          <p:cNvSpPr txBox="1">
            <a:spLocks noChangeArrowheads="1"/>
          </p:cNvSpPr>
          <p:nvPr/>
        </p:nvSpPr>
        <p:spPr bwMode="auto">
          <a:xfrm>
            <a:off x="545976" y="4699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Black" panose="020B0A04020102020204" pitchFamily="34" charset="0"/>
              </a:rPr>
              <a:t>Clear Goals</a:t>
            </a:r>
          </a:p>
        </p:txBody>
      </p:sp>
      <p:sp>
        <p:nvSpPr>
          <p:cNvPr id="121874" name="Text Box 18"/>
          <p:cNvSpPr txBox="1">
            <a:spLocks noChangeArrowheads="1"/>
          </p:cNvSpPr>
          <p:nvPr/>
        </p:nvSpPr>
        <p:spPr bwMode="auto">
          <a:xfrm>
            <a:off x="4917504" y="4699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latin typeface="Arial Black" panose="020B0A04020102020204" pitchFamily="34" charset="0"/>
              </a:rPr>
              <a:t>Poor communication</a:t>
            </a:r>
          </a:p>
        </p:txBody>
      </p:sp>
      <p:sp>
        <p:nvSpPr>
          <p:cNvPr id="121875" name="Text Box 19"/>
          <p:cNvSpPr txBox="1">
            <a:spLocks noChangeArrowheads="1"/>
          </p:cNvSpPr>
          <p:nvPr/>
        </p:nvSpPr>
        <p:spPr bwMode="auto">
          <a:xfrm>
            <a:off x="4917504" y="40005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latin typeface="Arial Black" panose="020B0A04020102020204" pitchFamily="34" charset="0"/>
              </a:rPr>
              <a:t>Unmet personal needs</a:t>
            </a:r>
          </a:p>
        </p:txBody>
      </p:sp>
      <p:sp>
        <p:nvSpPr>
          <p:cNvPr id="121876" name="Text Box 20"/>
          <p:cNvSpPr txBox="1">
            <a:spLocks noChangeArrowheads="1"/>
          </p:cNvSpPr>
          <p:nvPr/>
        </p:nvSpPr>
        <p:spPr bwMode="auto">
          <a:xfrm>
            <a:off x="4917504" y="3302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latin typeface="Arial Black" panose="020B0A04020102020204" pitchFamily="34" charset="0"/>
              </a:rPr>
              <a:t>Inadequate Leadership</a:t>
            </a:r>
          </a:p>
        </p:txBody>
      </p:sp>
      <p:sp>
        <p:nvSpPr>
          <p:cNvPr id="22" name="Rectangle 21"/>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UNFREEZE</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23" name="TextBox 22"/>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TextBox 23"/>
          <p:cNvSpPr txBox="1"/>
          <p:nvPr/>
        </p:nvSpPr>
        <p:spPr>
          <a:xfrm>
            <a:off x="683568" y="1417340"/>
            <a:ext cx="6120680" cy="338554"/>
          </a:xfrm>
          <a:prstGeom prst="rect">
            <a:avLst/>
          </a:prstGeom>
          <a:noFill/>
        </p:spPr>
        <p:txBody>
          <a:bodyPr wrap="square" rtlCol="0">
            <a:spAutoFit/>
          </a:bodyPr>
          <a:lstStyle/>
          <a:p>
            <a:r>
              <a:rPr lang="en-CA" sz="1600" dirty="0" smtClean="0"/>
              <a:t>Altering the Force Field:</a:t>
            </a:r>
            <a:endParaRPr lang="en-CA" dirty="0"/>
          </a:p>
        </p:txBody>
      </p:sp>
    </p:spTree>
    <p:extLst>
      <p:ext uri="{BB962C8B-B14F-4D97-AF65-F5344CB8AC3E}">
        <p14:creationId xmlns:p14="http://schemas.microsoft.com/office/powerpoint/2010/main" val="317656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21861"/>
                                        </p:tgtEl>
                                        <p:attrNameLst>
                                          <p:attrName>style.visibility</p:attrName>
                                        </p:attrNameLst>
                                      </p:cBhvr>
                                      <p:to>
                                        <p:strVal val="visible"/>
                                      </p:to>
                                    </p:set>
                                    <p:anim calcmode="lin" valueType="num">
                                      <p:cBhvr>
                                        <p:cTn id="7" dur="5000" fill="hold"/>
                                        <p:tgtEl>
                                          <p:spTgt spid="121861"/>
                                        </p:tgtEl>
                                        <p:attrNameLst>
                                          <p:attrName>ppt_w</p:attrName>
                                        </p:attrNameLst>
                                      </p:cBhvr>
                                      <p:tavLst>
                                        <p:tav tm="0" fmla="#ppt_w*sin(2.5*pi*$)">
                                          <p:val>
                                            <p:fltVal val="0"/>
                                          </p:val>
                                        </p:tav>
                                        <p:tav tm="100000">
                                          <p:val>
                                            <p:fltVal val="1"/>
                                          </p:val>
                                        </p:tav>
                                      </p:tavLst>
                                    </p:anim>
                                    <p:anim calcmode="lin" valueType="num">
                                      <p:cBhvr>
                                        <p:cTn id="8" dur="5000" fill="hold"/>
                                        <p:tgtEl>
                                          <p:spTgt spid="12186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5" presetClass="entr" presetSubtype="0" fill="hold" grpId="0" nodeType="afterEffect">
                                  <p:stCondLst>
                                    <p:cond delay="1000"/>
                                  </p:stCondLst>
                                  <p:childTnLst>
                                    <p:set>
                                      <p:cBhvr>
                                        <p:cTn id="11" dur="1" fill="hold">
                                          <p:stCondLst>
                                            <p:cond delay="0"/>
                                          </p:stCondLst>
                                        </p:cTn>
                                        <p:tgtEl>
                                          <p:spTgt spid="121865"/>
                                        </p:tgtEl>
                                        <p:attrNameLst>
                                          <p:attrName>style.visibility</p:attrName>
                                        </p:attrNameLst>
                                      </p:cBhvr>
                                      <p:to>
                                        <p:strVal val="visible"/>
                                      </p:to>
                                    </p:set>
                                    <p:anim calcmode="lin" valueType="num">
                                      <p:cBhvr>
                                        <p:cTn id="12" dur="1000" fill="hold"/>
                                        <p:tgtEl>
                                          <p:spTgt spid="121865"/>
                                        </p:tgtEl>
                                        <p:attrNameLst>
                                          <p:attrName>ppt_w</p:attrName>
                                        </p:attrNameLst>
                                      </p:cBhvr>
                                      <p:tavLst>
                                        <p:tav tm="0">
                                          <p:val>
                                            <p:fltVal val="0"/>
                                          </p:val>
                                        </p:tav>
                                        <p:tav tm="100000">
                                          <p:val>
                                            <p:strVal val="#ppt_w"/>
                                          </p:val>
                                        </p:tav>
                                      </p:tavLst>
                                    </p:anim>
                                    <p:anim calcmode="lin" valueType="num">
                                      <p:cBhvr>
                                        <p:cTn id="13" dur="1000" fill="hold"/>
                                        <p:tgtEl>
                                          <p:spTgt spid="121865"/>
                                        </p:tgtEl>
                                        <p:attrNameLst>
                                          <p:attrName>ppt_h</p:attrName>
                                        </p:attrNameLst>
                                      </p:cBhvr>
                                      <p:tavLst>
                                        <p:tav tm="0">
                                          <p:val>
                                            <p:fltVal val="0"/>
                                          </p:val>
                                        </p:tav>
                                        <p:tav tm="100000">
                                          <p:val>
                                            <p:strVal val="#ppt_h"/>
                                          </p:val>
                                        </p:tav>
                                      </p:tavLst>
                                    </p:anim>
                                    <p:anim calcmode="lin" valueType="num">
                                      <p:cBhvr>
                                        <p:cTn id="14" dur="1000" fill="hold"/>
                                        <p:tgtEl>
                                          <p:spTgt spid="12186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1865"/>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7000"/>
                            </p:stCondLst>
                            <p:childTnLst>
                              <p:par>
                                <p:cTn id="17" presetID="2" presetClass="entr" presetSubtype="8" fill="hold" grpId="0" nodeType="afterEffect">
                                  <p:stCondLst>
                                    <p:cond delay="0"/>
                                  </p:stCondLst>
                                  <p:childTnLst>
                                    <p:set>
                                      <p:cBhvr>
                                        <p:cTn id="18" dur="1" fill="hold">
                                          <p:stCondLst>
                                            <p:cond delay="0"/>
                                          </p:stCondLst>
                                        </p:cTn>
                                        <p:tgtEl>
                                          <p:spTgt spid="121871"/>
                                        </p:tgtEl>
                                        <p:attrNameLst>
                                          <p:attrName>style.visibility</p:attrName>
                                        </p:attrNameLst>
                                      </p:cBhvr>
                                      <p:to>
                                        <p:strVal val="visible"/>
                                      </p:to>
                                    </p:set>
                                    <p:anim calcmode="lin" valueType="num">
                                      <p:cBhvr additive="base">
                                        <p:cTn id="19" dur="500" fill="hold"/>
                                        <p:tgtEl>
                                          <p:spTgt spid="121871"/>
                                        </p:tgtEl>
                                        <p:attrNameLst>
                                          <p:attrName>ppt_x</p:attrName>
                                        </p:attrNameLst>
                                      </p:cBhvr>
                                      <p:tavLst>
                                        <p:tav tm="0">
                                          <p:val>
                                            <p:strVal val="0-#ppt_w/2"/>
                                          </p:val>
                                        </p:tav>
                                        <p:tav tm="100000">
                                          <p:val>
                                            <p:strVal val="#ppt_x"/>
                                          </p:val>
                                        </p:tav>
                                      </p:tavLst>
                                    </p:anim>
                                    <p:anim calcmode="lin" valueType="num">
                                      <p:cBhvr additive="base">
                                        <p:cTn id="20" dur="500" fill="hold"/>
                                        <p:tgtEl>
                                          <p:spTgt spid="1218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utoUpdateAnimBg="0"/>
      <p:bldP spid="121865" grpId="0" animBg="1"/>
      <p:bldP spid="12187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3568" y="769268"/>
            <a:ext cx="7772400" cy="952500"/>
          </a:xfrm>
        </p:spPr>
        <p:txBody>
          <a:bodyPr>
            <a:normAutofit/>
          </a:bodyPr>
          <a:lstStyle/>
          <a:p>
            <a:r>
              <a:rPr lang="en-US" altLang="en-US" sz="2800" dirty="0" smtClean="0"/>
              <a:t>Simply Put: The Environment Has Changed</a:t>
            </a:r>
            <a:endParaRPr lang="en-US" altLang="en-US" sz="2800" dirty="0"/>
          </a:p>
        </p:txBody>
      </p:sp>
      <p:sp>
        <p:nvSpPr>
          <p:cNvPr id="16" name="TextBox 1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Happens</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3177848350"/>
              </p:ext>
            </p:extLst>
          </p:nvPr>
        </p:nvGraphicFramePr>
        <p:xfrm>
          <a:off x="1403648" y="1633364"/>
          <a:ext cx="6096000" cy="37744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CA" dirty="0"/>
                    </a:p>
                  </a:txBody>
                  <a:tcPr/>
                </a:tc>
                <a:tc>
                  <a:txBody>
                    <a:bodyPr/>
                    <a:lstStyle/>
                    <a:p>
                      <a:r>
                        <a:rPr lang="en-CA" dirty="0" smtClean="0"/>
                        <a:t>Pre</a:t>
                      </a:r>
                    </a:p>
                    <a:p>
                      <a:r>
                        <a:rPr lang="en-CA" dirty="0" smtClean="0"/>
                        <a:t>Industrial</a:t>
                      </a:r>
                      <a:endParaRPr lang="en-CA" dirty="0"/>
                    </a:p>
                  </a:txBody>
                  <a:tcPr/>
                </a:tc>
                <a:tc>
                  <a:txBody>
                    <a:bodyPr/>
                    <a:lstStyle/>
                    <a:p>
                      <a:r>
                        <a:rPr lang="en-CA" dirty="0" smtClean="0"/>
                        <a:t>Industrial</a:t>
                      </a:r>
                      <a:endParaRPr lang="en-CA" dirty="0"/>
                    </a:p>
                  </a:txBody>
                  <a:tcPr/>
                </a:tc>
                <a:tc>
                  <a:txBody>
                    <a:bodyPr/>
                    <a:lstStyle/>
                    <a:p>
                      <a:r>
                        <a:rPr lang="en-CA" dirty="0" smtClean="0"/>
                        <a:t>Post Industrial</a:t>
                      </a:r>
                      <a:endParaRPr lang="en-CA" dirty="0"/>
                    </a:p>
                  </a:txBody>
                  <a:tcPr/>
                </a:tc>
                <a:extLst>
                  <a:ext uri="{0D108BD9-81ED-4DB2-BD59-A6C34878D82A}">
                    <a16:rowId xmlns:a16="http://schemas.microsoft.com/office/drawing/2014/main" val="10000"/>
                  </a:ext>
                </a:extLst>
              </a:tr>
              <a:tr h="370840">
                <a:tc>
                  <a:txBody>
                    <a:bodyPr/>
                    <a:lstStyle/>
                    <a:p>
                      <a:r>
                        <a:rPr lang="en-CA" dirty="0" smtClean="0"/>
                        <a:t>Outcomes</a:t>
                      </a:r>
                      <a:endParaRPr lang="en-CA" dirty="0"/>
                    </a:p>
                  </a:txBody>
                  <a:tcPr/>
                </a:tc>
                <a:tc>
                  <a:txBody>
                    <a:bodyPr/>
                    <a:lstStyle/>
                    <a:p>
                      <a:r>
                        <a:rPr lang="en-CA" dirty="0" smtClean="0"/>
                        <a:t>Produce</a:t>
                      </a:r>
                      <a:endParaRPr lang="en-CA" dirty="0"/>
                    </a:p>
                  </a:txBody>
                  <a:tcPr/>
                </a:tc>
                <a:tc>
                  <a:txBody>
                    <a:bodyPr/>
                    <a:lstStyle/>
                    <a:p>
                      <a:r>
                        <a:rPr lang="en-CA" dirty="0" smtClean="0"/>
                        <a:t>Products</a:t>
                      </a:r>
                      <a:endParaRPr lang="en-CA" dirty="0"/>
                    </a:p>
                  </a:txBody>
                  <a:tcPr/>
                </a:tc>
                <a:tc>
                  <a:txBody>
                    <a:bodyPr/>
                    <a:lstStyle/>
                    <a:p>
                      <a:r>
                        <a:rPr lang="en-CA" dirty="0" smtClean="0"/>
                        <a:t>Processes</a:t>
                      </a:r>
                      <a:endParaRPr lang="en-CA" dirty="0"/>
                    </a:p>
                  </a:txBody>
                  <a:tcPr/>
                </a:tc>
                <a:extLst>
                  <a:ext uri="{0D108BD9-81ED-4DB2-BD59-A6C34878D82A}">
                    <a16:rowId xmlns:a16="http://schemas.microsoft.com/office/drawing/2014/main" val="10001"/>
                  </a:ext>
                </a:extLst>
              </a:tr>
              <a:tr h="370840">
                <a:tc>
                  <a:txBody>
                    <a:bodyPr/>
                    <a:lstStyle/>
                    <a:p>
                      <a:r>
                        <a:rPr lang="en-CA" dirty="0" smtClean="0"/>
                        <a:t>Markets</a:t>
                      </a:r>
                      <a:endParaRPr lang="en-CA" dirty="0"/>
                    </a:p>
                  </a:txBody>
                  <a:tcPr/>
                </a:tc>
                <a:tc>
                  <a:txBody>
                    <a:bodyPr/>
                    <a:lstStyle/>
                    <a:p>
                      <a:r>
                        <a:rPr lang="en-CA" dirty="0" smtClean="0"/>
                        <a:t>Local</a:t>
                      </a:r>
                      <a:endParaRPr lang="en-CA" dirty="0"/>
                    </a:p>
                  </a:txBody>
                  <a:tcPr/>
                </a:tc>
                <a:tc>
                  <a:txBody>
                    <a:bodyPr/>
                    <a:lstStyle/>
                    <a:p>
                      <a:r>
                        <a:rPr lang="en-CA" dirty="0" smtClean="0"/>
                        <a:t>Mass</a:t>
                      </a:r>
                      <a:endParaRPr lang="en-CA" dirty="0"/>
                    </a:p>
                  </a:txBody>
                  <a:tcPr/>
                </a:tc>
                <a:tc>
                  <a:txBody>
                    <a:bodyPr/>
                    <a:lstStyle/>
                    <a:p>
                      <a:r>
                        <a:rPr lang="en-CA" dirty="0" smtClean="0"/>
                        <a:t>Individual</a:t>
                      </a:r>
                      <a:endParaRPr lang="en-CA" dirty="0"/>
                    </a:p>
                  </a:txBody>
                  <a:tcPr/>
                </a:tc>
                <a:extLst>
                  <a:ext uri="{0D108BD9-81ED-4DB2-BD59-A6C34878D82A}">
                    <a16:rowId xmlns:a16="http://schemas.microsoft.com/office/drawing/2014/main" val="10002"/>
                  </a:ext>
                </a:extLst>
              </a:tr>
              <a:tr h="370840">
                <a:tc>
                  <a:txBody>
                    <a:bodyPr/>
                    <a:lstStyle/>
                    <a:p>
                      <a:r>
                        <a:rPr lang="en-CA" dirty="0" smtClean="0"/>
                        <a:t>Focus</a:t>
                      </a:r>
                      <a:endParaRPr lang="en-CA" dirty="0"/>
                    </a:p>
                  </a:txBody>
                  <a:tcPr/>
                </a:tc>
                <a:tc>
                  <a:txBody>
                    <a:bodyPr/>
                    <a:lstStyle/>
                    <a:p>
                      <a:r>
                        <a:rPr lang="en-CA" dirty="0" smtClean="0"/>
                        <a:t>Farmer</a:t>
                      </a:r>
                      <a:endParaRPr lang="en-CA" dirty="0"/>
                    </a:p>
                  </a:txBody>
                  <a:tcPr/>
                </a:tc>
                <a:tc>
                  <a:txBody>
                    <a:bodyPr/>
                    <a:lstStyle/>
                    <a:p>
                      <a:r>
                        <a:rPr lang="en-CA" dirty="0" smtClean="0"/>
                        <a:t>Worker</a:t>
                      </a:r>
                      <a:endParaRPr lang="en-CA" dirty="0"/>
                    </a:p>
                  </a:txBody>
                  <a:tcPr/>
                </a:tc>
                <a:tc>
                  <a:txBody>
                    <a:bodyPr/>
                    <a:lstStyle/>
                    <a:p>
                      <a:r>
                        <a:rPr lang="en-CA" dirty="0" smtClean="0"/>
                        <a:t>Customer</a:t>
                      </a:r>
                      <a:endParaRPr lang="en-CA" dirty="0"/>
                    </a:p>
                  </a:txBody>
                  <a:tcPr/>
                </a:tc>
                <a:extLst>
                  <a:ext uri="{0D108BD9-81ED-4DB2-BD59-A6C34878D82A}">
                    <a16:rowId xmlns:a16="http://schemas.microsoft.com/office/drawing/2014/main" val="10003"/>
                  </a:ext>
                </a:extLst>
              </a:tr>
              <a:tr h="370840">
                <a:tc>
                  <a:txBody>
                    <a:bodyPr/>
                    <a:lstStyle/>
                    <a:p>
                      <a:r>
                        <a:rPr lang="en-CA" dirty="0" smtClean="0"/>
                        <a:t>Expansion</a:t>
                      </a:r>
                      <a:endParaRPr lang="en-CA" dirty="0"/>
                    </a:p>
                  </a:txBody>
                  <a:tcPr/>
                </a:tc>
                <a:tc>
                  <a:txBody>
                    <a:bodyPr/>
                    <a:lstStyle/>
                    <a:p>
                      <a:r>
                        <a:rPr lang="en-CA" dirty="0" smtClean="0"/>
                        <a:t>Exports</a:t>
                      </a:r>
                      <a:endParaRPr lang="en-CA" dirty="0"/>
                    </a:p>
                  </a:txBody>
                  <a:tcPr/>
                </a:tc>
                <a:tc>
                  <a:txBody>
                    <a:bodyPr/>
                    <a:lstStyle/>
                    <a:p>
                      <a:r>
                        <a:rPr lang="en-CA" dirty="0" smtClean="0"/>
                        <a:t>Segments</a:t>
                      </a:r>
                      <a:endParaRPr lang="en-CA" dirty="0"/>
                    </a:p>
                  </a:txBody>
                  <a:tcPr/>
                </a:tc>
                <a:tc>
                  <a:txBody>
                    <a:bodyPr/>
                    <a:lstStyle/>
                    <a:p>
                      <a:r>
                        <a:rPr lang="en-CA" dirty="0" smtClean="0"/>
                        <a:t>Tribes</a:t>
                      </a:r>
                      <a:endParaRPr lang="en-CA" dirty="0"/>
                    </a:p>
                  </a:txBody>
                  <a:tcPr/>
                </a:tc>
                <a:extLst>
                  <a:ext uri="{0D108BD9-81ED-4DB2-BD59-A6C34878D82A}">
                    <a16:rowId xmlns:a16="http://schemas.microsoft.com/office/drawing/2014/main" val="10004"/>
                  </a:ext>
                </a:extLst>
              </a:tr>
              <a:tr h="370840">
                <a:tc>
                  <a:txBody>
                    <a:bodyPr/>
                    <a:lstStyle/>
                    <a:p>
                      <a:r>
                        <a:rPr lang="en-CA" dirty="0" smtClean="0"/>
                        <a:t>Limits</a:t>
                      </a:r>
                      <a:endParaRPr lang="en-CA" dirty="0"/>
                    </a:p>
                  </a:txBody>
                  <a:tcPr/>
                </a:tc>
                <a:tc>
                  <a:txBody>
                    <a:bodyPr/>
                    <a:lstStyle/>
                    <a:p>
                      <a:r>
                        <a:rPr lang="en-CA" dirty="0" smtClean="0"/>
                        <a:t>Physical</a:t>
                      </a:r>
                      <a:endParaRPr lang="en-CA" dirty="0"/>
                    </a:p>
                  </a:txBody>
                  <a:tcPr/>
                </a:tc>
                <a:tc>
                  <a:txBody>
                    <a:bodyPr/>
                    <a:lstStyle/>
                    <a:p>
                      <a:r>
                        <a:rPr lang="en-CA" dirty="0" smtClean="0"/>
                        <a:t>Transport</a:t>
                      </a:r>
                      <a:endParaRPr lang="en-CA" dirty="0"/>
                    </a:p>
                  </a:txBody>
                  <a:tcPr/>
                </a:tc>
                <a:tc>
                  <a:txBody>
                    <a:bodyPr/>
                    <a:lstStyle/>
                    <a:p>
                      <a:r>
                        <a:rPr lang="en-CA" dirty="0" smtClean="0"/>
                        <a:t>Growth Capacity</a:t>
                      </a:r>
                      <a:endParaRPr lang="en-CA" dirty="0"/>
                    </a:p>
                  </a:txBody>
                  <a:tcPr/>
                </a:tc>
                <a:extLst>
                  <a:ext uri="{0D108BD9-81ED-4DB2-BD59-A6C34878D82A}">
                    <a16:rowId xmlns:a16="http://schemas.microsoft.com/office/drawing/2014/main" val="10005"/>
                  </a:ext>
                </a:extLst>
              </a:tr>
              <a:tr h="370840">
                <a:tc>
                  <a:txBody>
                    <a:bodyPr/>
                    <a:lstStyle/>
                    <a:p>
                      <a:r>
                        <a:rPr lang="en-CA" dirty="0" smtClean="0"/>
                        <a:t>Works</a:t>
                      </a:r>
                      <a:endParaRPr lang="en-CA" dirty="0"/>
                    </a:p>
                  </a:txBody>
                  <a:tcPr/>
                </a:tc>
                <a:tc>
                  <a:txBody>
                    <a:bodyPr/>
                    <a:lstStyle/>
                    <a:p>
                      <a:r>
                        <a:rPr lang="en-CA" dirty="0" smtClean="0"/>
                        <a:t>Repeated Past</a:t>
                      </a:r>
                      <a:endParaRPr lang="en-CA" dirty="0"/>
                    </a:p>
                  </a:txBody>
                  <a:tcPr/>
                </a:tc>
                <a:tc>
                  <a:txBody>
                    <a:bodyPr/>
                    <a:lstStyle/>
                    <a:p>
                      <a:r>
                        <a:rPr lang="en-CA" dirty="0" smtClean="0"/>
                        <a:t>Repeated Present</a:t>
                      </a:r>
                      <a:endParaRPr lang="en-CA" dirty="0"/>
                    </a:p>
                  </a:txBody>
                  <a:tcPr/>
                </a:tc>
                <a:tc>
                  <a:txBody>
                    <a:bodyPr/>
                    <a:lstStyle/>
                    <a:p>
                      <a:r>
                        <a:rPr lang="en-CA" dirty="0" smtClean="0"/>
                        <a:t>Anticipating the Future</a:t>
                      </a:r>
                      <a:endParaRPr lang="en-CA" dirty="0"/>
                    </a:p>
                  </a:txBody>
                  <a:tcPr/>
                </a:tc>
                <a:extLst>
                  <a:ext uri="{0D108BD9-81ED-4DB2-BD59-A6C34878D82A}">
                    <a16:rowId xmlns:a16="http://schemas.microsoft.com/office/drawing/2014/main" val="10006"/>
                  </a:ext>
                </a:extLst>
              </a:tr>
              <a:tr h="370840">
                <a:tc>
                  <a:txBody>
                    <a:bodyPr/>
                    <a:lstStyle/>
                    <a:p>
                      <a:r>
                        <a:rPr lang="en-CA" dirty="0" smtClean="0"/>
                        <a:t>Structures</a:t>
                      </a:r>
                      <a:endParaRPr lang="en-CA" dirty="0"/>
                    </a:p>
                  </a:txBody>
                  <a:tcPr/>
                </a:tc>
                <a:tc>
                  <a:txBody>
                    <a:bodyPr/>
                    <a:lstStyle/>
                    <a:p>
                      <a:r>
                        <a:rPr lang="en-CA" dirty="0" smtClean="0"/>
                        <a:t>Individual</a:t>
                      </a:r>
                      <a:endParaRPr lang="en-CA" dirty="0"/>
                    </a:p>
                  </a:txBody>
                  <a:tcPr/>
                </a:tc>
                <a:tc>
                  <a:txBody>
                    <a:bodyPr/>
                    <a:lstStyle/>
                    <a:p>
                      <a:r>
                        <a:rPr lang="en-CA" dirty="0" smtClean="0"/>
                        <a:t>Hierarchies</a:t>
                      </a:r>
                      <a:endParaRPr lang="en-CA" dirty="0"/>
                    </a:p>
                  </a:txBody>
                  <a:tcPr/>
                </a:tc>
                <a:tc>
                  <a:txBody>
                    <a:bodyPr/>
                    <a:lstStyle/>
                    <a:p>
                      <a:r>
                        <a:rPr lang="en-CA" dirty="0" smtClean="0"/>
                        <a:t>Networks</a:t>
                      </a:r>
                      <a:endParaRPr lang="en-CA"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897319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3909" name="Text Box 5"/>
          <p:cNvSpPr txBox="1">
            <a:spLocks noChangeArrowheads="1"/>
          </p:cNvSpPr>
          <p:nvPr/>
        </p:nvSpPr>
        <p:spPr bwMode="auto">
          <a:xfrm>
            <a:off x="304800" y="2159000"/>
            <a:ext cx="830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chemeClr val="accent3">
                    <a:lumMod val="50000"/>
                  </a:schemeClr>
                </a:solidFill>
                <a:latin typeface="Tahoma" pitchFamily="34" charset="0"/>
              </a:rPr>
              <a:t>Option 1: Increase the strength of a driving force</a:t>
            </a:r>
          </a:p>
        </p:txBody>
      </p:sp>
      <p:sp>
        <p:nvSpPr>
          <p:cNvPr id="123925" name="Text Box 21"/>
          <p:cNvSpPr txBox="1">
            <a:spLocks noChangeArrowheads="1"/>
          </p:cNvSpPr>
          <p:nvPr/>
        </p:nvSpPr>
        <p:spPr bwMode="auto">
          <a:xfrm>
            <a:off x="990600" y="2921000"/>
            <a:ext cx="7391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t>This Is </a:t>
            </a:r>
            <a:r>
              <a:rPr lang="en-US" altLang="en-US" sz="3200" b="1" dirty="0">
                <a:solidFill>
                  <a:schemeClr val="accent2"/>
                </a:solidFill>
              </a:rPr>
              <a:t>The Least Desirable Method</a:t>
            </a:r>
            <a:r>
              <a:rPr lang="en-US" altLang="en-US" sz="3200" dirty="0"/>
              <a:t>, since it adds stress to the entire system, forcing change without any balance.</a:t>
            </a:r>
          </a:p>
        </p:txBody>
      </p:sp>
      <p:sp>
        <p:nvSpPr>
          <p:cNvPr id="8" name="Rectangle 7"/>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UNFREEZE</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683568" y="1417340"/>
            <a:ext cx="6120680" cy="338554"/>
          </a:xfrm>
          <a:prstGeom prst="rect">
            <a:avLst/>
          </a:prstGeom>
          <a:noFill/>
        </p:spPr>
        <p:txBody>
          <a:bodyPr wrap="square" rtlCol="0">
            <a:spAutoFit/>
          </a:bodyPr>
          <a:lstStyle/>
          <a:p>
            <a:r>
              <a:rPr lang="en-CA" sz="1600" dirty="0" smtClean="0"/>
              <a:t>Altering the Force Field:</a:t>
            </a:r>
            <a:endParaRPr lang="en-CA" dirty="0"/>
          </a:p>
        </p:txBody>
      </p:sp>
    </p:spTree>
    <p:extLst>
      <p:ext uri="{BB962C8B-B14F-4D97-AF65-F5344CB8AC3E}">
        <p14:creationId xmlns:p14="http://schemas.microsoft.com/office/powerpoint/2010/main" val="30594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4933" name="Text Box 5"/>
          <p:cNvSpPr txBox="1">
            <a:spLocks noChangeArrowheads="1"/>
          </p:cNvSpPr>
          <p:nvPr/>
        </p:nvSpPr>
        <p:spPr bwMode="auto">
          <a:xfrm>
            <a:off x="304800" y="1968500"/>
            <a:ext cx="845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chemeClr val="accent3">
                    <a:lumMod val="50000"/>
                  </a:schemeClr>
                </a:solidFill>
                <a:latin typeface="Tahoma" pitchFamily="34" charset="0"/>
              </a:rPr>
              <a:t>Option 2: Remove one or more restraining forces</a:t>
            </a:r>
            <a:endParaRPr lang="en-US" altLang="en-US" dirty="0">
              <a:solidFill>
                <a:schemeClr val="accent3">
                  <a:lumMod val="50000"/>
                </a:schemeClr>
              </a:solidFill>
            </a:endParaRPr>
          </a:p>
        </p:txBody>
      </p:sp>
      <p:sp>
        <p:nvSpPr>
          <p:cNvPr id="124934" name="Text Box 6"/>
          <p:cNvSpPr txBox="1">
            <a:spLocks noChangeArrowheads="1"/>
          </p:cNvSpPr>
          <p:nvPr/>
        </p:nvSpPr>
        <p:spPr bwMode="auto">
          <a:xfrm>
            <a:off x="107504" y="2667000"/>
            <a:ext cx="350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chemeClr val="accent2"/>
                </a:solidFill>
                <a:latin typeface="Tahoma" pitchFamily="34" charset="0"/>
              </a:rPr>
              <a:t>DRIVING FORCES</a:t>
            </a:r>
            <a:endParaRPr lang="en-US" altLang="en-US" dirty="0"/>
          </a:p>
        </p:txBody>
      </p:sp>
      <p:sp>
        <p:nvSpPr>
          <p:cNvPr id="124935" name="Text Box 7"/>
          <p:cNvSpPr txBox="1">
            <a:spLocks noChangeArrowheads="1"/>
          </p:cNvSpPr>
          <p:nvPr/>
        </p:nvSpPr>
        <p:spPr bwMode="auto">
          <a:xfrm>
            <a:off x="4953000" y="26670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accent2"/>
                </a:solidFill>
                <a:latin typeface="Tahoma" pitchFamily="34" charset="0"/>
              </a:rPr>
              <a:t>RESTRAINING FORCES</a:t>
            </a:r>
            <a:endParaRPr lang="en-US" altLang="en-US"/>
          </a:p>
        </p:txBody>
      </p:sp>
      <p:sp>
        <p:nvSpPr>
          <p:cNvPr id="124936" name="Text Box 8"/>
          <p:cNvSpPr txBox="1">
            <a:spLocks noChangeArrowheads="1"/>
          </p:cNvSpPr>
          <p:nvPr/>
        </p:nvSpPr>
        <p:spPr bwMode="auto">
          <a:xfrm rot="-5400000">
            <a:off x="2847569" y="3654336"/>
            <a:ext cx="292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chemeClr val="accent2"/>
                </a:solidFill>
                <a:latin typeface="Tahoma" pitchFamily="34" charset="0"/>
              </a:rPr>
              <a:t>STATUS QUO</a:t>
            </a:r>
            <a:endParaRPr lang="en-US" altLang="en-US" dirty="0"/>
          </a:p>
        </p:txBody>
      </p:sp>
      <p:sp>
        <p:nvSpPr>
          <p:cNvPr id="124938" name="AutoShape 10"/>
          <p:cNvSpPr>
            <a:spLocks noChangeArrowheads="1"/>
          </p:cNvSpPr>
          <p:nvPr/>
        </p:nvSpPr>
        <p:spPr bwMode="auto">
          <a:xfrm>
            <a:off x="359296" y="43180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4939" name="AutoShape 11"/>
          <p:cNvSpPr>
            <a:spLocks noChangeArrowheads="1"/>
          </p:cNvSpPr>
          <p:nvPr/>
        </p:nvSpPr>
        <p:spPr bwMode="auto">
          <a:xfrm>
            <a:off x="359296" y="5016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4940" name="AutoShape 12"/>
          <p:cNvSpPr>
            <a:spLocks noChangeArrowheads="1"/>
          </p:cNvSpPr>
          <p:nvPr/>
        </p:nvSpPr>
        <p:spPr bwMode="auto">
          <a:xfrm rot="10800000">
            <a:off x="5029200" y="3619500"/>
            <a:ext cx="3276600" cy="190500"/>
          </a:xfrm>
          <a:prstGeom prst="rightArrow">
            <a:avLst>
              <a:gd name="adj1" fmla="val 50000"/>
              <a:gd name="adj2" fmla="val 358333"/>
            </a:avLst>
          </a:prstGeom>
          <a:solidFill>
            <a:srgbClr val="FF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4941" name="AutoShape 13"/>
          <p:cNvSpPr>
            <a:spLocks noChangeArrowheads="1"/>
          </p:cNvSpPr>
          <p:nvPr/>
        </p:nvSpPr>
        <p:spPr bwMode="auto">
          <a:xfrm rot="10800000">
            <a:off x="5029200" y="43180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4942" name="AutoShape 14"/>
          <p:cNvSpPr>
            <a:spLocks noChangeArrowheads="1"/>
          </p:cNvSpPr>
          <p:nvPr/>
        </p:nvSpPr>
        <p:spPr bwMode="auto">
          <a:xfrm rot="10800000">
            <a:off x="5255840" y="5016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4943" name="Text Box 15"/>
          <p:cNvSpPr txBox="1">
            <a:spLocks noChangeArrowheads="1"/>
          </p:cNvSpPr>
          <p:nvPr/>
        </p:nvSpPr>
        <p:spPr bwMode="auto">
          <a:xfrm>
            <a:off x="325760" y="3302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Black" panose="020B0A04020102020204" pitchFamily="34" charset="0"/>
              </a:rPr>
              <a:t>Performance Standards</a:t>
            </a:r>
          </a:p>
        </p:txBody>
      </p:sp>
      <p:sp>
        <p:nvSpPr>
          <p:cNvPr id="124944" name="Text Box 16"/>
          <p:cNvSpPr txBox="1">
            <a:spLocks noChangeArrowheads="1"/>
          </p:cNvSpPr>
          <p:nvPr/>
        </p:nvSpPr>
        <p:spPr bwMode="auto">
          <a:xfrm>
            <a:off x="401960" y="3937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Black" panose="020B0A04020102020204" pitchFamily="34" charset="0"/>
              </a:rPr>
              <a:t>Care For others</a:t>
            </a:r>
          </a:p>
        </p:txBody>
      </p:sp>
      <p:sp>
        <p:nvSpPr>
          <p:cNvPr id="124945" name="Text Box 17"/>
          <p:cNvSpPr txBox="1">
            <a:spLocks noChangeArrowheads="1"/>
          </p:cNvSpPr>
          <p:nvPr/>
        </p:nvSpPr>
        <p:spPr bwMode="auto">
          <a:xfrm>
            <a:off x="401960" y="4699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Black" panose="020B0A04020102020204" pitchFamily="34" charset="0"/>
              </a:rPr>
              <a:t>Clear Goals</a:t>
            </a:r>
          </a:p>
        </p:txBody>
      </p:sp>
      <p:sp>
        <p:nvSpPr>
          <p:cNvPr id="124946" name="Text Box 18"/>
          <p:cNvSpPr txBox="1">
            <a:spLocks noChangeArrowheads="1"/>
          </p:cNvSpPr>
          <p:nvPr/>
        </p:nvSpPr>
        <p:spPr bwMode="auto">
          <a:xfrm>
            <a:off x="4951040" y="4699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latin typeface="Arial Black" panose="020B0A04020102020204" pitchFamily="34" charset="0"/>
              </a:rPr>
              <a:t>Poor communication</a:t>
            </a:r>
          </a:p>
        </p:txBody>
      </p:sp>
      <p:sp>
        <p:nvSpPr>
          <p:cNvPr id="124947" name="Text Box 19"/>
          <p:cNvSpPr txBox="1">
            <a:spLocks noChangeArrowheads="1"/>
          </p:cNvSpPr>
          <p:nvPr/>
        </p:nvSpPr>
        <p:spPr bwMode="auto">
          <a:xfrm>
            <a:off x="4724400" y="40005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latin typeface="Bazooka" pitchFamily="2" charset="0"/>
              </a:rPr>
              <a:t>Unmet personal needs</a:t>
            </a:r>
            <a:endParaRPr lang="en-US" altLang="en-US"/>
          </a:p>
        </p:txBody>
      </p:sp>
      <p:sp>
        <p:nvSpPr>
          <p:cNvPr id="124948" name="Text Box 20"/>
          <p:cNvSpPr txBox="1">
            <a:spLocks noChangeArrowheads="1"/>
          </p:cNvSpPr>
          <p:nvPr/>
        </p:nvSpPr>
        <p:spPr bwMode="auto">
          <a:xfrm>
            <a:off x="4724400" y="3302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latin typeface="Bazooka" pitchFamily="2" charset="0"/>
              </a:rPr>
              <a:t>Inadequate Leadership</a:t>
            </a:r>
            <a:endParaRPr lang="en-US" altLang="en-US"/>
          </a:p>
        </p:txBody>
      </p:sp>
      <p:sp>
        <p:nvSpPr>
          <p:cNvPr id="124949" name="AutoShape 21"/>
          <p:cNvSpPr>
            <a:spLocks noChangeArrowheads="1"/>
          </p:cNvSpPr>
          <p:nvPr/>
        </p:nvSpPr>
        <p:spPr bwMode="auto">
          <a:xfrm>
            <a:off x="359296" y="3619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4950" name="Rectangle 22"/>
          <p:cNvSpPr>
            <a:spLocks noChangeArrowheads="1"/>
          </p:cNvSpPr>
          <p:nvPr/>
        </p:nvSpPr>
        <p:spPr bwMode="auto">
          <a:xfrm>
            <a:off x="4876800" y="3175000"/>
            <a:ext cx="3733800" cy="6985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4951" name="Rectangle 23"/>
          <p:cNvSpPr>
            <a:spLocks noChangeArrowheads="1"/>
          </p:cNvSpPr>
          <p:nvPr/>
        </p:nvSpPr>
        <p:spPr bwMode="auto">
          <a:xfrm>
            <a:off x="4876800" y="3937000"/>
            <a:ext cx="3733800" cy="6985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 name="Rectangle 23"/>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UNFREEZE</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25" name="TextBox 24"/>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TextBox 25"/>
          <p:cNvSpPr txBox="1"/>
          <p:nvPr/>
        </p:nvSpPr>
        <p:spPr>
          <a:xfrm>
            <a:off x="683568" y="1417340"/>
            <a:ext cx="6120680" cy="338554"/>
          </a:xfrm>
          <a:prstGeom prst="rect">
            <a:avLst/>
          </a:prstGeom>
          <a:noFill/>
        </p:spPr>
        <p:txBody>
          <a:bodyPr wrap="square" rtlCol="0">
            <a:spAutoFit/>
          </a:bodyPr>
          <a:lstStyle/>
          <a:p>
            <a:r>
              <a:rPr lang="en-CA" sz="1600" dirty="0" smtClean="0"/>
              <a:t>Altering the Force Field:</a:t>
            </a:r>
            <a:endParaRPr lang="en-CA" dirty="0"/>
          </a:p>
        </p:txBody>
      </p:sp>
    </p:spTree>
    <p:extLst>
      <p:ext uri="{BB962C8B-B14F-4D97-AF65-F5344CB8AC3E}">
        <p14:creationId xmlns:p14="http://schemas.microsoft.com/office/powerpoint/2010/main" val="296442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24933"/>
                                        </p:tgtEl>
                                        <p:attrNameLst>
                                          <p:attrName>style.visibility</p:attrName>
                                        </p:attrNameLst>
                                      </p:cBhvr>
                                      <p:to>
                                        <p:strVal val="visible"/>
                                      </p:to>
                                    </p:set>
                                    <p:anim calcmode="lin" valueType="num">
                                      <p:cBhvr>
                                        <p:cTn id="7" dur="5000" fill="hold"/>
                                        <p:tgtEl>
                                          <p:spTgt spid="124933"/>
                                        </p:tgtEl>
                                        <p:attrNameLst>
                                          <p:attrName>ppt_w</p:attrName>
                                        </p:attrNameLst>
                                      </p:cBhvr>
                                      <p:tavLst>
                                        <p:tav tm="0" fmla="#ppt_w*sin(2.5*pi*$)">
                                          <p:val>
                                            <p:fltVal val="0"/>
                                          </p:val>
                                        </p:tav>
                                        <p:tav tm="100000">
                                          <p:val>
                                            <p:fltVal val="1"/>
                                          </p:val>
                                        </p:tav>
                                      </p:tavLst>
                                    </p:anim>
                                    <p:anim calcmode="lin" valueType="num">
                                      <p:cBhvr>
                                        <p:cTn id="8" dur="5000" fill="hold"/>
                                        <p:tgtEl>
                                          <p:spTgt spid="12493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9" presetClass="entr" presetSubtype="0" fill="hold" grpId="0" nodeType="afterEffect">
                                  <p:stCondLst>
                                    <p:cond delay="3000"/>
                                  </p:stCondLst>
                                  <p:childTnLst>
                                    <p:set>
                                      <p:cBhvr>
                                        <p:cTn id="11" dur="1" fill="hold">
                                          <p:stCondLst>
                                            <p:cond delay="0"/>
                                          </p:stCondLst>
                                        </p:cTn>
                                        <p:tgtEl>
                                          <p:spTgt spid="124950"/>
                                        </p:tgtEl>
                                        <p:attrNameLst>
                                          <p:attrName>style.visibility</p:attrName>
                                        </p:attrNameLst>
                                      </p:cBhvr>
                                      <p:to>
                                        <p:strVal val="visible"/>
                                      </p:to>
                                    </p:set>
                                    <p:animEffect transition="in" filter="dissolve">
                                      <p:cBhvr>
                                        <p:cTn id="12" dur="500"/>
                                        <p:tgtEl>
                                          <p:spTgt spid="124950"/>
                                        </p:tgtEl>
                                      </p:cBhvr>
                                    </p:animEffect>
                                  </p:childTnLst>
                                </p:cTn>
                              </p:par>
                            </p:childTnLst>
                          </p:cTn>
                        </p:par>
                        <p:par>
                          <p:cTn id="13" fill="hold" nodeType="afterGroup">
                            <p:stCondLst>
                              <p:cond delay="8500"/>
                            </p:stCondLst>
                            <p:childTnLst>
                              <p:par>
                                <p:cTn id="14" presetID="9" presetClass="entr" presetSubtype="0" fill="hold" grpId="0" nodeType="afterEffect">
                                  <p:stCondLst>
                                    <p:cond delay="3000"/>
                                  </p:stCondLst>
                                  <p:childTnLst>
                                    <p:set>
                                      <p:cBhvr>
                                        <p:cTn id="15" dur="1" fill="hold">
                                          <p:stCondLst>
                                            <p:cond delay="0"/>
                                          </p:stCondLst>
                                        </p:cTn>
                                        <p:tgtEl>
                                          <p:spTgt spid="124951"/>
                                        </p:tgtEl>
                                        <p:attrNameLst>
                                          <p:attrName>style.visibility</p:attrName>
                                        </p:attrNameLst>
                                      </p:cBhvr>
                                      <p:to>
                                        <p:strVal val="visible"/>
                                      </p:to>
                                    </p:set>
                                    <p:animEffect transition="in" filter="dissolve">
                                      <p:cBhvr>
                                        <p:cTn id="16" dur="500"/>
                                        <p:tgtEl>
                                          <p:spTgt spid="124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utoUpdateAnimBg="0"/>
      <p:bldP spid="124950" grpId="0" animBg="1"/>
      <p:bldP spid="12495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5957" name="Text Box 5"/>
          <p:cNvSpPr txBox="1">
            <a:spLocks noChangeArrowheads="1"/>
          </p:cNvSpPr>
          <p:nvPr/>
        </p:nvSpPr>
        <p:spPr bwMode="auto">
          <a:xfrm>
            <a:off x="304800" y="2159000"/>
            <a:ext cx="830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chemeClr val="accent3">
                    <a:lumMod val="50000"/>
                  </a:schemeClr>
                </a:solidFill>
                <a:latin typeface="Tahoma" pitchFamily="34" charset="0"/>
              </a:rPr>
              <a:t>Option 2: Remove one or more restraining forces</a:t>
            </a:r>
          </a:p>
        </p:txBody>
      </p:sp>
      <p:sp>
        <p:nvSpPr>
          <p:cNvPr id="125958" name="Text Box 6"/>
          <p:cNvSpPr txBox="1">
            <a:spLocks noChangeArrowheads="1"/>
          </p:cNvSpPr>
          <p:nvPr/>
        </p:nvSpPr>
        <p:spPr bwMode="auto">
          <a:xfrm>
            <a:off x="990600" y="2921000"/>
            <a:ext cx="7391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t>This </a:t>
            </a:r>
            <a:r>
              <a:rPr lang="en-US" altLang="en-US" sz="3200" b="1" dirty="0">
                <a:solidFill>
                  <a:schemeClr val="accent2"/>
                </a:solidFill>
              </a:rPr>
              <a:t>Can Be A Good Option</a:t>
            </a:r>
            <a:r>
              <a:rPr lang="en-US" altLang="en-US" sz="3200" dirty="0"/>
              <a:t>, but it can also be painful.  Remember that the restraining force may be a person!</a:t>
            </a:r>
          </a:p>
        </p:txBody>
      </p:sp>
      <p:sp>
        <p:nvSpPr>
          <p:cNvPr id="8" name="Rectangle 7"/>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UNFREEZE</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683568" y="1417340"/>
            <a:ext cx="6120680" cy="338554"/>
          </a:xfrm>
          <a:prstGeom prst="rect">
            <a:avLst/>
          </a:prstGeom>
          <a:noFill/>
        </p:spPr>
        <p:txBody>
          <a:bodyPr wrap="square" rtlCol="0">
            <a:spAutoFit/>
          </a:bodyPr>
          <a:lstStyle/>
          <a:p>
            <a:r>
              <a:rPr lang="en-CA" sz="1600" dirty="0" smtClean="0"/>
              <a:t>Altering the Force Field:</a:t>
            </a:r>
            <a:endParaRPr lang="en-CA" dirty="0"/>
          </a:p>
        </p:txBody>
      </p:sp>
    </p:spTree>
    <p:extLst>
      <p:ext uri="{BB962C8B-B14F-4D97-AF65-F5344CB8AC3E}">
        <p14:creationId xmlns:p14="http://schemas.microsoft.com/office/powerpoint/2010/main" val="668282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6981" name="Text Box 5"/>
          <p:cNvSpPr txBox="1">
            <a:spLocks noChangeArrowheads="1"/>
          </p:cNvSpPr>
          <p:nvPr/>
        </p:nvSpPr>
        <p:spPr bwMode="auto">
          <a:xfrm>
            <a:off x="304800" y="1968500"/>
            <a:ext cx="845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chemeClr val="accent3">
                    <a:lumMod val="50000"/>
                  </a:schemeClr>
                </a:solidFill>
                <a:latin typeface="Tahoma" pitchFamily="34" charset="0"/>
              </a:rPr>
              <a:t>Option 3: Turn a restraining force into a driving force</a:t>
            </a:r>
            <a:endParaRPr lang="en-US" altLang="en-US" dirty="0">
              <a:solidFill>
                <a:schemeClr val="accent3">
                  <a:lumMod val="50000"/>
                </a:schemeClr>
              </a:solidFill>
            </a:endParaRPr>
          </a:p>
        </p:txBody>
      </p:sp>
      <p:sp>
        <p:nvSpPr>
          <p:cNvPr id="126982" name="Text Box 6"/>
          <p:cNvSpPr txBox="1">
            <a:spLocks noChangeArrowheads="1"/>
          </p:cNvSpPr>
          <p:nvPr/>
        </p:nvSpPr>
        <p:spPr bwMode="auto">
          <a:xfrm>
            <a:off x="35496" y="2349500"/>
            <a:ext cx="350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chemeClr val="accent2"/>
                </a:solidFill>
                <a:latin typeface="Tahoma" pitchFamily="34" charset="0"/>
              </a:rPr>
              <a:t>DRIVING FORCES</a:t>
            </a:r>
            <a:endParaRPr lang="en-US" altLang="en-US" dirty="0"/>
          </a:p>
        </p:txBody>
      </p:sp>
      <p:sp>
        <p:nvSpPr>
          <p:cNvPr id="126983" name="Text Box 7"/>
          <p:cNvSpPr txBox="1">
            <a:spLocks noChangeArrowheads="1"/>
          </p:cNvSpPr>
          <p:nvPr/>
        </p:nvSpPr>
        <p:spPr bwMode="auto">
          <a:xfrm>
            <a:off x="5290120" y="23495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accent2"/>
                </a:solidFill>
                <a:latin typeface="Tahoma" pitchFamily="34" charset="0"/>
              </a:rPr>
              <a:t>RESTRAINING FORCES</a:t>
            </a:r>
            <a:endParaRPr lang="en-US" altLang="en-US"/>
          </a:p>
        </p:txBody>
      </p:sp>
      <p:sp>
        <p:nvSpPr>
          <p:cNvPr id="126984" name="Text Box 8"/>
          <p:cNvSpPr txBox="1">
            <a:spLocks noChangeArrowheads="1"/>
          </p:cNvSpPr>
          <p:nvPr/>
        </p:nvSpPr>
        <p:spPr bwMode="auto">
          <a:xfrm rot="-5400000">
            <a:off x="3051175" y="3400336"/>
            <a:ext cx="292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a:solidFill>
                  <a:schemeClr val="accent2"/>
                </a:solidFill>
                <a:latin typeface="Tahoma" pitchFamily="34" charset="0"/>
              </a:rPr>
              <a:t>STATUS QUO</a:t>
            </a:r>
            <a:endParaRPr lang="en-US" altLang="en-US"/>
          </a:p>
        </p:txBody>
      </p:sp>
      <p:sp>
        <p:nvSpPr>
          <p:cNvPr id="126985" name="AutoShape 9"/>
          <p:cNvSpPr>
            <a:spLocks noChangeArrowheads="1"/>
          </p:cNvSpPr>
          <p:nvPr/>
        </p:nvSpPr>
        <p:spPr bwMode="auto">
          <a:xfrm>
            <a:off x="272480" y="45720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6986" name="AutoShape 10"/>
          <p:cNvSpPr>
            <a:spLocks noChangeArrowheads="1"/>
          </p:cNvSpPr>
          <p:nvPr/>
        </p:nvSpPr>
        <p:spPr bwMode="auto">
          <a:xfrm>
            <a:off x="272480" y="52070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6987" name="AutoShape 11"/>
          <p:cNvSpPr>
            <a:spLocks noChangeArrowheads="1"/>
          </p:cNvSpPr>
          <p:nvPr/>
        </p:nvSpPr>
        <p:spPr bwMode="auto">
          <a:xfrm rot="10800000">
            <a:off x="5366320" y="3619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6988" name="AutoShape 12"/>
          <p:cNvSpPr>
            <a:spLocks noChangeArrowheads="1"/>
          </p:cNvSpPr>
          <p:nvPr/>
        </p:nvSpPr>
        <p:spPr bwMode="auto">
          <a:xfrm rot="10800000">
            <a:off x="5255840" y="43180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6989" name="AutoShape 13"/>
          <p:cNvSpPr>
            <a:spLocks noChangeArrowheads="1"/>
          </p:cNvSpPr>
          <p:nvPr/>
        </p:nvSpPr>
        <p:spPr bwMode="auto">
          <a:xfrm rot="10800000">
            <a:off x="5366320" y="5016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6990" name="Text Box 14"/>
          <p:cNvSpPr txBox="1">
            <a:spLocks noChangeArrowheads="1"/>
          </p:cNvSpPr>
          <p:nvPr/>
        </p:nvSpPr>
        <p:spPr bwMode="auto">
          <a:xfrm>
            <a:off x="196280" y="3556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Black" panose="020B0A04020102020204" pitchFamily="34" charset="0"/>
              </a:rPr>
              <a:t>Performance Standards</a:t>
            </a:r>
          </a:p>
        </p:txBody>
      </p:sp>
      <p:sp>
        <p:nvSpPr>
          <p:cNvPr id="126991" name="Text Box 15"/>
          <p:cNvSpPr txBox="1">
            <a:spLocks noChangeArrowheads="1"/>
          </p:cNvSpPr>
          <p:nvPr/>
        </p:nvSpPr>
        <p:spPr bwMode="auto">
          <a:xfrm>
            <a:off x="272480" y="4191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Black" panose="020B0A04020102020204" pitchFamily="34" charset="0"/>
              </a:rPr>
              <a:t>Care For others</a:t>
            </a:r>
          </a:p>
        </p:txBody>
      </p:sp>
      <p:sp>
        <p:nvSpPr>
          <p:cNvPr id="126992" name="Text Box 16"/>
          <p:cNvSpPr txBox="1">
            <a:spLocks noChangeArrowheads="1"/>
          </p:cNvSpPr>
          <p:nvPr/>
        </p:nvSpPr>
        <p:spPr bwMode="auto">
          <a:xfrm>
            <a:off x="272480" y="48895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Black" panose="020B0A04020102020204" pitchFamily="34" charset="0"/>
              </a:rPr>
              <a:t>Clear Goals</a:t>
            </a:r>
          </a:p>
        </p:txBody>
      </p:sp>
      <p:sp>
        <p:nvSpPr>
          <p:cNvPr id="126993" name="Text Box 17"/>
          <p:cNvSpPr txBox="1">
            <a:spLocks noChangeArrowheads="1"/>
          </p:cNvSpPr>
          <p:nvPr/>
        </p:nvSpPr>
        <p:spPr bwMode="auto">
          <a:xfrm>
            <a:off x="5061520" y="4699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latin typeface="Arial Black" panose="020B0A04020102020204" pitchFamily="34" charset="0"/>
              </a:rPr>
              <a:t>Poor communication</a:t>
            </a:r>
          </a:p>
        </p:txBody>
      </p:sp>
      <p:sp>
        <p:nvSpPr>
          <p:cNvPr id="126994" name="Text Box 18"/>
          <p:cNvSpPr txBox="1">
            <a:spLocks noChangeArrowheads="1"/>
          </p:cNvSpPr>
          <p:nvPr/>
        </p:nvSpPr>
        <p:spPr bwMode="auto">
          <a:xfrm>
            <a:off x="4724400" y="40005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latin typeface="Bazooka" pitchFamily="2" charset="0"/>
              </a:rPr>
              <a:t>Unmet personal needs</a:t>
            </a:r>
            <a:endParaRPr lang="en-US" altLang="en-US"/>
          </a:p>
        </p:txBody>
      </p:sp>
      <p:sp>
        <p:nvSpPr>
          <p:cNvPr id="126995" name="Text Box 19"/>
          <p:cNvSpPr txBox="1">
            <a:spLocks noChangeArrowheads="1"/>
          </p:cNvSpPr>
          <p:nvPr/>
        </p:nvSpPr>
        <p:spPr bwMode="auto">
          <a:xfrm>
            <a:off x="5061520" y="3302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latin typeface="Arial Black" panose="020B0A04020102020204" pitchFamily="34" charset="0"/>
              </a:rPr>
              <a:t>Inadequate Leadership</a:t>
            </a:r>
          </a:p>
        </p:txBody>
      </p:sp>
      <p:sp>
        <p:nvSpPr>
          <p:cNvPr id="126996" name="AutoShape 20"/>
          <p:cNvSpPr>
            <a:spLocks noChangeArrowheads="1"/>
          </p:cNvSpPr>
          <p:nvPr/>
        </p:nvSpPr>
        <p:spPr bwMode="auto">
          <a:xfrm>
            <a:off x="272480" y="3873500"/>
            <a:ext cx="3276600" cy="190500"/>
          </a:xfrm>
          <a:prstGeom prst="rightArrow">
            <a:avLst>
              <a:gd name="adj1" fmla="val 50000"/>
              <a:gd name="adj2" fmla="val 3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6999" name="Rectangle 23"/>
          <p:cNvSpPr>
            <a:spLocks noChangeArrowheads="1"/>
          </p:cNvSpPr>
          <p:nvPr/>
        </p:nvSpPr>
        <p:spPr bwMode="auto">
          <a:xfrm>
            <a:off x="5255840" y="3968750"/>
            <a:ext cx="3733800" cy="6985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7000" name="AutoShape 24"/>
          <p:cNvSpPr>
            <a:spLocks noChangeArrowheads="1"/>
          </p:cNvSpPr>
          <p:nvPr/>
        </p:nvSpPr>
        <p:spPr bwMode="auto">
          <a:xfrm>
            <a:off x="272480" y="3238500"/>
            <a:ext cx="3276600" cy="190500"/>
          </a:xfrm>
          <a:prstGeom prst="rightArrow">
            <a:avLst>
              <a:gd name="adj1" fmla="val 50000"/>
              <a:gd name="adj2" fmla="val 358333"/>
            </a:avLst>
          </a:prstGeom>
          <a:solidFill>
            <a:srgbClr val="FF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7001" name="Text Box 25"/>
          <p:cNvSpPr txBox="1">
            <a:spLocks noChangeArrowheads="1"/>
          </p:cNvSpPr>
          <p:nvPr/>
        </p:nvSpPr>
        <p:spPr bwMode="auto">
          <a:xfrm>
            <a:off x="-108520" y="29210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latin typeface="Arial Black" panose="020B0A04020102020204" pitchFamily="34" charset="0"/>
              </a:rPr>
              <a:t>MEET personal needs</a:t>
            </a:r>
          </a:p>
        </p:txBody>
      </p:sp>
      <p:sp>
        <p:nvSpPr>
          <p:cNvPr id="25" name="Rectangle 24"/>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UNFREEZE</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26" name="TextBox 2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TextBox 26"/>
          <p:cNvSpPr txBox="1"/>
          <p:nvPr/>
        </p:nvSpPr>
        <p:spPr>
          <a:xfrm>
            <a:off x="683568" y="1417340"/>
            <a:ext cx="6120680" cy="338554"/>
          </a:xfrm>
          <a:prstGeom prst="rect">
            <a:avLst/>
          </a:prstGeom>
          <a:noFill/>
        </p:spPr>
        <p:txBody>
          <a:bodyPr wrap="square" rtlCol="0">
            <a:spAutoFit/>
          </a:bodyPr>
          <a:lstStyle/>
          <a:p>
            <a:r>
              <a:rPr lang="en-CA" sz="1600" dirty="0" smtClean="0"/>
              <a:t>Altering the Force Field:</a:t>
            </a:r>
            <a:endParaRPr lang="en-CA" dirty="0"/>
          </a:p>
        </p:txBody>
      </p:sp>
    </p:spTree>
    <p:extLst>
      <p:ext uri="{BB962C8B-B14F-4D97-AF65-F5344CB8AC3E}">
        <p14:creationId xmlns:p14="http://schemas.microsoft.com/office/powerpoint/2010/main" val="42715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26981"/>
                                        </p:tgtEl>
                                        <p:attrNameLst>
                                          <p:attrName>style.visibility</p:attrName>
                                        </p:attrNameLst>
                                      </p:cBhvr>
                                      <p:to>
                                        <p:strVal val="visible"/>
                                      </p:to>
                                    </p:set>
                                    <p:anim calcmode="lin" valueType="num">
                                      <p:cBhvr>
                                        <p:cTn id="7" dur="5000" fill="hold"/>
                                        <p:tgtEl>
                                          <p:spTgt spid="126981"/>
                                        </p:tgtEl>
                                        <p:attrNameLst>
                                          <p:attrName>ppt_w</p:attrName>
                                        </p:attrNameLst>
                                      </p:cBhvr>
                                      <p:tavLst>
                                        <p:tav tm="0" fmla="#ppt_w*sin(2.5*pi*$)">
                                          <p:val>
                                            <p:fltVal val="0"/>
                                          </p:val>
                                        </p:tav>
                                        <p:tav tm="100000">
                                          <p:val>
                                            <p:fltVal val="1"/>
                                          </p:val>
                                        </p:tav>
                                      </p:tavLst>
                                    </p:anim>
                                    <p:anim calcmode="lin" valueType="num">
                                      <p:cBhvr>
                                        <p:cTn id="8" dur="5000" fill="hold"/>
                                        <p:tgtEl>
                                          <p:spTgt spid="12698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9" presetClass="entr" presetSubtype="0" fill="hold" grpId="0" nodeType="afterEffect">
                                  <p:stCondLst>
                                    <p:cond delay="3000"/>
                                  </p:stCondLst>
                                  <p:childTnLst>
                                    <p:set>
                                      <p:cBhvr>
                                        <p:cTn id="11" dur="1" fill="hold">
                                          <p:stCondLst>
                                            <p:cond delay="0"/>
                                          </p:stCondLst>
                                        </p:cTn>
                                        <p:tgtEl>
                                          <p:spTgt spid="126999"/>
                                        </p:tgtEl>
                                        <p:attrNameLst>
                                          <p:attrName>style.visibility</p:attrName>
                                        </p:attrNameLst>
                                      </p:cBhvr>
                                      <p:to>
                                        <p:strVal val="visible"/>
                                      </p:to>
                                    </p:set>
                                    <p:animEffect transition="in" filter="dissolve">
                                      <p:cBhvr>
                                        <p:cTn id="12" dur="500"/>
                                        <p:tgtEl>
                                          <p:spTgt spid="126999"/>
                                        </p:tgtEl>
                                      </p:cBhvr>
                                    </p:animEffect>
                                  </p:childTnLst>
                                </p:cTn>
                              </p:par>
                            </p:childTnLst>
                          </p:cTn>
                        </p:par>
                        <p:par>
                          <p:cTn id="13" fill="hold" nodeType="afterGroup">
                            <p:stCondLst>
                              <p:cond delay="8500"/>
                            </p:stCondLst>
                            <p:childTnLst>
                              <p:par>
                                <p:cTn id="14" presetID="2" presetClass="entr" presetSubtype="8" fill="hold" grpId="0" nodeType="afterEffect">
                                  <p:stCondLst>
                                    <p:cond delay="3000"/>
                                  </p:stCondLst>
                                  <p:childTnLst>
                                    <p:set>
                                      <p:cBhvr>
                                        <p:cTn id="15" dur="1" fill="hold">
                                          <p:stCondLst>
                                            <p:cond delay="0"/>
                                          </p:stCondLst>
                                        </p:cTn>
                                        <p:tgtEl>
                                          <p:spTgt spid="127000"/>
                                        </p:tgtEl>
                                        <p:attrNameLst>
                                          <p:attrName>style.visibility</p:attrName>
                                        </p:attrNameLst>
                                      </p:cBhvr>
                                      <p:to>
                                        <p:strVal val="visible"/>
                                      </p:to>
                                    </p:set>
                                    <p:anim calcmode="lin" valueType="num">
                                      <p:cBhvr additive="base">
                                        <p:cTn id="16" dur="500" fill="hold"/>
                                        <p:tgtEl>
                                          <p:spTgt spid="127000"/>
                                        </p:tgtEl>
                                        <p:attrNameLst>
                                          <p:attrName>ppt_x</p:attrName>
                                        </p:attrNameLst>
                                      </p:cBhvr>
                                      <p:tavLst>
                                        <p:tav tm="0">
                                          <p:val>
                                            <p:strVal val="0-#ppt_w/2"/>
                                          </p:val>
                                        </p:tav>
                                        <p:tav tm="100000">
                                          <p:val>
                                            <p:strVal val="#ppt_x"/>
                                          </p:val>
                                        </p:tav>
                                      </p:tavLst>
                                    </p:anim>
                                    <p:anim calcmode="lin" valueType="num">
                                      <p:cBhvr additive="base">
                                        <p:cTn id="17" dur="500" fill="hold"/>
                                        <p:tgtEl>
                                          <p:spTgt spid="12700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2000"/>
                            </p:stCondLst>
                            <p:childTnLst>
                              <p:par>
                                <p:cTn id="19" presetID="2" presetClass="entr" presetSubtype="8" fill="hold" grpId="0" nodeType="afterEffect">
                                  <p:stCondLst>
                                    <p:cond delay="2000"/>
                                  </p:stCondLst>
                                  <p:childTnLst>
                                    <p:set>
                                      <p:cBhvr>
                                        <p:cTn id="20" dur="1" fill="hold">
                                          <p:stCondLst>
                                            <p:cond delay="0"/>
                                          </p:stCondLst>
                                        </p:cTn>
                                        <p:tgtEl>
                                          <p:spTgt spid="127001"/>
                                        </p:tgtEl>
                                        <p:attrNameLst>
                                          <p:attrName>style.visibility</p:attrName>
                                        </p:attrNameLst>
                                      </p:cBhvr>
                                      <p:to>
                                        <p:strVal val="visible"/>
                                      </p:to>
                                    </p:set>
                                    <p:anim calcmode="lin" valueType="num">
                                      <p:cBhvr additive="base">
                                        <p:cTn id="21" dur="500" fill="hold"/>
                                        <p:tgtEl>
                                          <p:spTgt spid="127001"/>
                                        </p:tgtEl>
                                        <p:attrNameLst>
                                          <p:attrName>ppt_x</p:attrName>
                                        </p:attrNameLst>
                                      </p:cBhvr>
                                      <p:tavLst>
                                        <p:tav tm="0">
                                          <p:val>
                                            <p:strVal val="0-#ppt_w/2"/>
                                          </p:val>
                                        </p:tav>
                                        <p:tav tm="100000">
                                          <p:val>
                                            <p:strVal val="#ppt_x"/>
                                          </p:val>
                                        </p:tav>
                                      </p:tavLst>
                                    </p:anim>
                                    <p:anim calcmode="lin" valueType="num">
                                      <p:cBhvr additive="base">
                                        <p:cTn id="22" dur="500" fill="hold"/>
                                        <p:tgtEl>
                                          <p:spTgt spid="1270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autoUpdateAnimBg="0"/>
      <p:bldP spid="126999" grpId="0" animBg="1"/>
      <p:bldP spid="127000" grpId="0" animBg="1"/>
      <p:bldP spid="127001"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0053" name="Text Box 5"/>
          <p:cNvSpPr txBox="1">
            <a:spLocks noChangeArrowheads="1"/>
          </p:cNvSpPr>
          <p:nvPr/>
        </p:nvSpPr>
        <p:spPr bwMode="auto">
          <a:xfrm>
            <a:off x="304800" y="2159000"/>
            <a:ext cx="830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chemeClr val="accent3">
                    <a:lumMod val="50000"/>
                  </a:schemeClr>
                </a:solidFill>
                <a:latin typeface="Tahoma" pitchFamily="34" charset="0"/>
              </a:rPr>
              <a:t>Option 3: Turn a restraining force into a driving force</a:t>
            </a:r>
          </a:p>
        </p:txBody>
      </p:sp>
      <p:sp>
        <p:nvSpPr>
          <p:cNvPr id="130054" name="Text Box 6"/>
          <p:cNvSpPr txBox="1">
            <a:spLocks noChangeArrowheads="1"/>
          </p:cNvSpPr>
          <p:nvPr/>
        </p:nvSpPr>
        <p:spPr bwMode="auto">
          <a:xfrm>
            <a:off x="990600" y="2921000"/>
            <a:ext cx="7391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t>This </a:t>
            </a:r>
            <a:r>
              <a:rPr lang="en-US" altLang="en-US" sz="3200" b="1" dirty="0">
                <a:solidFill>
                  <a:schemeClr val="accent2"/>
                </a:solidFill>
              </a:rPr>
              <a:t>The Best Option</a:t>
            </a:r>
            <a:r>
              <a:rPr lang="en-US" altLang="en-US" sz="3200" dirty="0"/>
              <a:t>, but it can require time, effort, sensitivity, and compassion.  If a restraining force is a person, then it can be a long, hard change.</a:t>
            </a:r>
          </a:p>
        </p:txBody>
      </p:sp>
      <p:sp>
        <p:nvSpPr>
          <p:cNvPr id="8" name="Rectangle 7"/>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UNFREEZE</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683568" y="1417340"/>
            <a:ext cx="6120680" cy="338554"/>
          </a:xfrm>
          <a:prstGeom prst="rect">
            <a:avLst/>
          </a:prstGeom>
          <a:noFill/>
        </p:spPr>
        <p:txBody>
          <a:bodyPr wrap="square" rtlCol="0">
            <a:spAutoFit/>
          </a:bodyPr>
          <a:lstStyle/>
          <a:p>
            <a:r>
              <a:rPr lang="en-CA" sz="1600" dirty="0" smtClean="0"/>
              <a:t>Altering the Force Field:</a:t>
            </a:r>
            <a:endParaRPr lang="en-CA" dirty="0"/>
          </a:p>
        </p:txBody>
      </p:sp>
    </p:spTree>
    <p:extLst>
      <p:ext uri="{BB962C8B-B14F-4D97-AF65-F5344CB8AC3E}">
        <p14:creationId xmlns:p14="http://schemas.microsoft.com/office/powerpoint/2010/main" val="232965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1077" name="Text Box 5"/>
          <p:cNvSpPr txBox="1">
            <a:spLocks noChangeArrowheads="1"/>
          </p:cNvSpPr>
          <p:nvPr/>
        </p:nvSpPr>
        <p:spPr bwMode="auto">
          <a:xfrm>
            <a:off x="304800" y="2159000"/>
            <a:ext cx="8305800"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t>WHAT ARE SOME WAYS TO CHANGE A RESTRAINING FORCE IN A CHURCH INTO A DRIVING FORCE</a:t>
            </a:r>
            <a:r>
              <a:rPr lang="en-US" altLang="en-US" sz="2800" dirty="0" smtClean="0"/>
              <a:t>?</a:t>
            </a:r>
          </a:p>
          <a:p>
            <a:pPr algn="ctr">
              <a:spcBef>
                <a:spcPct val="50000"/>
              </a:spcBef>
            </a:pPr>
            <a:r>
              <a:rPr lang="en-US" altLang="en-US" dirty="0" smtClean="0"/>
              <a:t>Take a few minutes, and discuss a real life scenario in one of your ministry environments where change needs to occur.  Be prepared to tell us the opposing forces, what needs to change, and what is your strategy for doing so.</a:t>
            </a:r>
            <a:endParaRPr lang="en-US" altLang="en-US" sz="2800" dirty="0"/>
          </a:p>
        </p:txBody>
      </p:sp>
      <p:sp>
        <p:nvSpPr>
          <p:cNvPr id="7" name="Rectangle 6"/>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UNFREEZE</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8" name="TextBox 7"/>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683568" y="1417340"/>
            <a:ext cx="6120680" cy="338554"/>
          </a:xfrm>
          <a:prstGeom prst="rect">
            <a:avLst/>
          </a:prstGeom>
          <a:noFill/>
        </p:spPr>
        <p:txBody>
          <a:bodyPr wrap="square" rtlCol="0">
            <a:spAutoFit/>
          </a:bodyPr>
          <a:lstStyle/>
          <a:p>
            <a:r>
              <a:rPr lang="en-CA" sz="1600" dirty="0" smtClean="0"/>
              <a:t>Altering the Force Field:</a:t>
            </a:r>
            <a:endParaRPr lang="en-CA" dirty="0"/>
          </a:p>
        </p:txBody>
      </p:sp>
    </p:spTree>
    <p:extLst>
      <p:ext uri="{BB962C8B-B14F-4D97-AF65-F5344CB8AC3E}">
        <p14:creationId xmlns:p14="http://schemas.microsoft.com/office/powerpoint/2010/main" val="258395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83568" y="913284"/>
            <a:ext cx="7272808"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endParaRPr lang="en-US" alt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extBox 8"/>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7586" name="Picture 2" descr="http://www.web-books.com/eLibrary/Books/B0/B58/IMG/fwk-carpenter-fig07_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80" y="1705372"/>
            <a:ext cx="7808068" cy="348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2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1077" name="Text Box 5"/>
          <p:cNvSpPr txBox="1">
            <a:spLocks noChangeArrowheads="1"/>
          </p:cNvSpPr>
          <p:nvPr/>
        </p:nvSpPr>
        <p:spPr bwMode="auto">
          <a:xfrm>
            <a:off x="336451" y="1561356"/>
            <a:ext cx="8305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t>When people begin to move (unfreeze), then they will typically go through </a:t>
            </a:r>
            <a:r>
              <a:rPr lang="en-US" altLang="en-US" sz="2800" dirty="0">
                <a:solidFill>
                  <a:schemeClr val="accent2"/>
                </a:solidFill>
              </a:rPr>
              <a:t>four</a:t>
            </a:r>
            <a:r>
              <a:rPr lang="en-US" altLang="en-US" sz="2800" dirty="0"/>
              <a:t> stages of attitude adjustment</a:t>
            </a:r>
            <a:r>
              <a:rPr lang="en-US" altLang="en-US" sz="2800" dirty="0" smtClean="0"/>
              <a:t>.</a:t>
            </a:r>
            <a:endParaRPr lang="en-US" altLang="en-US" sz="2800" dirty="0"/>
          </a:p>
        </p:txBody>
      </p:sp>
      <p:sp>
        <p:nvSpPr>
          <p:cNvPr id="7" name="Rectangle 6"/>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TRANSITION</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8" name="TextBox 7"/>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 Box 6"/>
          <p:cNvSpPr txBox="1">
            <a:spLocks noChangeArrowheads="1"/>
          </p:cNvSpPr>
          <p:nvPr/>
        </p:nvSpPr>
        <p:spPr bwMode="auto">
          <a:xfrm>
            <a:off x="755576" y="2785492"/>
            <a:ext cx="773048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6700" indent="-266700">
              <a:spcBef>
                <a:spcPct val="50000"/>
              </a:spcBef>
              <a:buFontTx/>
              <a:buChar char="•"/>
            </a:pPr>
            <a:r>
              <a:rPr lang="en-US" altLang="en-US" sz="2400" dirty="0" smtClean="0"/>
              <a:t>These </a:t>
            </a:r>
            <a:r>
              <a:rPr lang="en-US" altLang="en-US" sz="2400" dirty="0"/>
              <a:t>stages are NOT precise.</a:t>
            </a:r>
          </a:p>
          <a:p>
            <a:pPr marL="266700" indent="-266700">
              <a:spcBef>
                <a:spcPct val="50000"/>
              </a:spcBef>
              <a:buFontTx/>
              <a:buChar char="•"/>
            </a:pPr>
            <a:r>
              <a:rPr lang="en-US" altLang="en-US" sz="2400" dirty="0" smtClean="0"/>
              <a:t>These </a:t>
            </a:r>
            <a:r>
              <a:rPr lang="en-US" altLang="en-US" sz="2400" dirty="0"/>
              <a:t>stages tend to blur with the three </a:t>
            </a:r>
            <a:r>
              <a:rPr lang="en-US" altLang="en-US" sz="2400" dirty="0" smtClean="0"/>
              <a:t>phases </a:t>
            </a:r>
            <a:r>
              <a:rPr lang="en-US" altLang="en-US" sz="2400" dirty="0"/>
              <a:t>of change.</a:t>
            </a:r>
          </a:p>
          <a:p>
            <a:pPr marL="266700" indent="-266700">
              <a:spcBef>
                <a:spcPct val="50000"/>
              </a:spcBef>
              <a:buFontTx/>
              <a:buChar char="•"/>
            </a:pPr>
            <a:r>
              <a:rPr lang="en-US" altLang="en-US" sz="2400" dirty="0" smtClean="0"/>
              <a:t>The </a:t>
            </a:r>
            <a:r>
              <a:rPr lang="en-US" altLang="en-US" sz="2400" dirty="0"/>
              <a:t>speed of transition depends upon </a:t>
            </a:r>
            <a:r>
              <a:rPr lang="en-US" altLang="en-US" sz="2400" dirty="0" smtClean="0"/>
              <a:t>the </a:t>
            </a:r>
            <a:r>
              <a:rPr lang="en-US" altLang="en-US" sz="2400" dirty="0"/>
              <a:t>responses, methodology, and </a:t>
            </a:r>
            <a:r>
              <a:rPr lang="en-US" altLang="en-US" sz="2400" dirty="0" smtClean="0"/>
              <a:t>attitude </a:t>
            </a:r>
            <a:r>
              <a:rPr lang="en-US" altLang="en-US" sz="2400" dirty="0"/>
              <a:t>of the change agent</a:t>
            </a:r>
            <a:r>
              <a:rPr lang="en-US" altLang="en-US" sz="2800" dirty="0">
                <a:latin typeface="Tahoma" pitchFamily="34" charset="0"/>
              </a:rPr>
              <a:t>.</a:t>
            </a:r>
          </a:p>
        </p:txBody>
      </p:sp>
    </p:spTree>
    <p:extLst>
      <p:ext uri="{BB962C8B-B14F-4D97-AF65-F5344CB8AC3E}">
        <p14:creationId xmlns:p14="http://schemas.microsoft.com/office/powerpoint/2010/main" val="836786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1077" name="Text Box 5"/>
          <p:cNvSpPr txBox="1">
            <a:spLocks noChangeArrowheads="1"/>
          </p:cNvSpPr>
          <p:nvPr/>
        </p:nvSpPr>
        <p:spPr bwMode="auto">
          <a:xfrm>
            <a:off x="755576" y="1921396"/>
            <a:ext cx="7890148"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solidFill>
                  <a:schemeClr val="accent6">
                    <a:lumMod val="75000"/>
                  </a:schemeClr>
                </a:solidFill>
              </a:rPr>
              <a:t>Stage 1: Uninformed Optimism</a:t>
            </a:r>
          </a:p>
          <a:p>
            <a:pPr>
              <a:spcBef>
                <a:spcPct val="50000"/>
              </a:spcBef>
            </a:pPr>
            <a:r>
              <a:rPr lang="en-US" altLang="en-US" sz="2000" dirty="0" smtClean="0"/>
              <a:t>People are eager for change, and prepared to go forward.  They have unrealistic expectations and some anxiety about change.</a:t>
            </a:r>
          </a:p>
          <a:p>
            <a:pPr>
              <a:spcBef>
                <a:spcPct val="50000"/>
              </a:spcBef>
            </a:pPr>
            <a:r>
              <a:rPr lang="en-US" altLang="en-US" sz="2800" b="1" dirty="0" smtClean="0">
                <a:solidFill>
                  <a:schemeClr val="accent1">
                    <a:lumMod val="75000"/>
                  </a:schemeClr>
                </a:solidFill>
              </a:rPr>
              <a:t>Response 1: Give Information</a:t>
            </a:r>
          </a:p>
          <a:p>
            <a:pPr>
              <a:spcBef>
                <a:spcPct val="50000"/>
              </a:spcBef>
            </a:pPr>
            <a:r>
              <a:rPr lang="en-US" altLang="en-US" sz="2000" dirty="0" smtClean="0"/>
              <a:t>Tell as much as possible about how the change will work, and what will happen.</a:t>
            </a:r>
            <a:endParaRPr lang="en-US" altLang="en-US" sz="2000" dirty="0"/>
          </a:p>
        </p:txBody>
      </p:sp>
      <p:sp>
        <p:nvSpPr>
          <p:cNvPr id="7" name="Rectangle 6"/>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TRANSITION</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8" name="TextBox 7"/>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683568" y="1417340"/>
            <a:ext cx="6120680" cy="338554"/>
          </a:xfrm>
          <a:prstGeom prst="rect">
            <a:avLst/>
          </a:prstGeom>
          <a:noFill/>
        </p:spPr>
        <p:txBody>
          <a:bodyPr wrap="square" rtlCol="0">
            <a:spAutoFit/>
          </a:bodyPr>
          <a:lstStyle/>
          <a:p>
            <a:r>
              <a:rPr lang="en-CA" sz="1600" dirty="0" smtClean="0"/>
              <a:t>4 Stages of Transition:</a:t>
            </a:r>
            <a:endParaRPr lang="en-CA" dirty="0"/>
          </a:p>
        </p:txBody>
      </p:sp>
    </p:spTree>
    <p:extLst>
      <p:ext uri="{BB962C8B-B14F-4D97-AF65-F5344CB8AC3E}">
        <p14:creationId xmlns:p14="http://schemas.microsoft.com/office/powerpoint/2010/main" val="12170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1077" name="Text Box 5"/>
          <p:cNvSpPr txBox="1">
            <a:spLocks noChangeArrowheads="1"/>
          </p:cNvSpPr>
          <p:nvPr/>
        </p:nvSpPr>
        <p:spPr bwMode="auto">
          <a:xfrm>
            <a:off x="755576" y="1921396"/>
            <a:ext cx="7890148"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solidFill>
                  <a:srgbClr val="C00000"/>
                </a:solidFill>
              </a:rPr>
              <a:t>Stage 2: Informed Pessimism</a:t>
            </a:r>
          </a:p>
          <a:p>
            <a:pPr>
              <a:spcBef>
                <a:spcPct val="50000"/>
              </a:spcBef>
            </a:pPr>
            <a:r>
              <a:rPr lang="en-US" altLang="en-US" sz="2000" dirty="0" smtClean="0"/>
              <a:t>People begin to feel out of control, and morale begins to dip.  Problems grow, and if appropriate responses are not given, high resistance forms.</a:t>
            </a:r>
          </a:p>
          <a:p>
            <a:pPr>
              <a:spcBef>
                <a:spcPct val="50000"/>
              </a:spcBef>
            </a:pPr>
            <a:r>
              <a:rPr lang="en-US" altLang="en-US" sz="2800" b="1" dirty="0" smtClean="0">
                <a:solidFill>
                  <a:schemeClr val="accent1">
                    <a:lumMod val="75000"/>
                  </a:schemeClr>
                </a:solidFill>
              </a:rPr>
              <a:t>Response 1: Address Personal Issues</a:t>
            </a:r>
          </a:p>
          <a:p>
            <a:pPr>
              <a:spcBef>
                <a:spcPct val="50000"/>
              </a:spcBef>
            </a:pPr>
            <a:r>
              <a:rPr lang="en-US" altLang="en-US" sz="2000" dirty="0" smtClean="0"/>
              <a:t>Explain how this will affect the individual, and how it will be beneficial or detrimental to their well being.</a:t>
            </a:r>
            <a:endParaRPr lang="en-US" altLang="en-US" sz="2000" dirty="0"/>
          </a:p>
        </p:txBody>
      </p:sp>
      <p:sp>
        <p:nvSpPr>
          <p:cNvPr id="7" name="Rectangle 6"/>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TRANSITION</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8" name="TextBox 7"/>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683568" y="1417340"/>
            <a:ext cx="6120680" cy="338554"/>
          </a:xfrm>
          <a:prstGeom prst="rect">
            <a:avLst/>
          </a:prstGeom>
          <a:noFill/>
        </p:spPr>
        <p:txBody>
          <a:bodyPr wrap="square" rtlCol="0">
            <a:spAutoFit/>
          </a:bodyPr>
          <a:lstStyle/>
          <a:p>
            <a:r>
              <a:rPr lang="en-CA" sz="1600" dirty="0" smtClean="0"/>
              <a:t>4 Stages of Transition:</a:t>
            </a:r>
            <a:endParaRPr lang="en-CA" dirty="0"/>
          </a:p>
        </p:txBody>
      </p:sp>
    </p:spTree>
    <p:extLst>
      <p:ext uri="{BB962C8B-B14F-4D97-AF65-F5344CB8AC3E}">
        <p14:creationId xmlns:p14="http://schemas.microsoft.com/office/powerpoint/2010/main" val="86401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762000" y="1460501"/>
            <a:ext cx="7924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1" dirty="0"/>
              <a:t>“Despite the activity and chutzpah emanating from thousands of congregations, the Church in America is losing influence and adherents faster than any other major institution in the nation .”</a:t>
            </a:r>
          </a:p>
          <a:p>
            <a:pPr algn="r">
              <a:spcBef>
                <a:spcPct val="50000"/>
              </a:spcBef>
            </a:pPr>
            <a:r>
              <a:rPr lang="en-US" altLang="en-US" sz="2000" dirty="0"/>
              <a:t>George </a:t>
            </a:r>
            <a:r>
              <a:rPr lang="en-US" altLang="en-US" sz="2000" dirty="0" err="1"/>
              <a:t>Barna</a:t>
            </a:r>
            <a:r>
              <a:rPr lang="en-US" altLang="en-US" sz="2000" dirty="0"/>
              <a:t>, In </a:t>
            </a:r>
            <a:r>
              <a:rPr lang="en-US" altLang="en-US" sz="2000" i="1" dirty="0"/>
              <a:t>The Second Coming Of The Church</a:t>
            </a:r>
            <a:endParaRPr lang="en-US" altLang="en-US" dirty="0"/>
          </a:p>
        </p:txBody>
      </p:sp>
      <p:sp>
        <p:nvSpPr>
          <p:cNvPr id="4" name="TextBox 3"/>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Happens</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867212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1077" name="Text Box 5"/>
          <p:cNvSpPr txBox="1">
            <a:spLocks noChangeArrowheads="1"/>
          </p:cNvSpPr>
          <p:nvPr/>
        </p:nvSpPr>
        <p:spPr bwMode="auto">
          <a:xfrm>
            <a:off x="755576" y="1921396"/>
            <a:ext cx="7890148"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solidFill>
                  <a:srgbClr val="C00000"/>
                </a:solidFill>
              </a:rPr>
              <a:t>Stage 2: Informed Pessimism</a:t>
            </a:r>
          </a:p>
          <a:p>
            <a:pPr>
              <a:spcBef>
                <a:spcPct val="50000"/>
              </a:spcBef>
            </a:pPr>
            <a:r>
              <a:rPr lang="en-US" altLang="en-US" sz="2000" dirty="0" smtClean="0"/>
              <a:t>People begin to feel out of control, and morale begins to dip.  Problems grow, and if appropriate responses are not given, high resistance forms.</a:t>
            </a:r>
          </a:p>
          <a:p>
            <a:pPr>
              <a:spcBef>
                <a:spcPct val="50000"/>
              </a:spcBef>
            </a:pPr>
            <a:r>
              <a:rPr lang="en-US" altLang="en-US" sz="2800" b="1" dirty="0" smtClean="0">
                <a:solidFill>
                  <a:schemeClr val="accent1">
                    <a:lumMod val="75000"/>
                  </a:schemeClr>
                </a:solidFill>
              </a:rPr>
              <a:t>Response 2: Answer Management Issues</a:t>
            </a:r>
          </a:p>
          <a:p>
            <a:pPr>
              <a:spcBef>
                <a:spcPct val="50000"/>
              </a:spcBef>
            </a:pPr>
            <a:r>
              <a:rPr lang="en-US" altLang="en-US" sz="2000" dirty="0" smtClean="0"/>
              <a:t>Respond to questions of how the change will start, be managed, and be organized.</a:t>
            </a:r>
            <a:endParaRPr lang="en-US" altLang="en-US" sz="2000" dirty="0"/>
          </a:p>
        </p:txBody>
      </p:sp>
      <p:sp>
        <p:nvSpPr>
          <p:cNvPr id="7" name="Rectangle 6"/>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TRANSITION</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8" name="TextBox 7"/>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683568" y="1417340"/>
            <a:ext cx="6120680" cy="338554"/>
          </a:xfrm>
          <a:prstGeom prst="rect">
            <a:avLst/>
          </a:prstGeom>
          <a:noFill/>
        </p:spPr>
        <p:txBody>
          <a:bodyPr wrap="square" rtlCol="0">
            <a:spAutoFit/>
          </a:bodyPr>
          <a:lstStyle/>
          <a:p>
            <a:r>
              <a:rPr lang="en-CA" sz="1600" dirty="0" smtClean="0"/>
              <a:t>4 Stages of Transition:</a:t>
            </a:r>
            <a:endParaRPr lang="en-CA" dirty="0"/>
          </a:p>
        </p:txBody>
      </p:sp>
    </p:spTree>
    <p:extLst>
      <p:ext uri="{BB962C8B-B14F-4D97-AF65-F5344CB8AC3E}">
        <p14:creationId xmlns:p14="http://schemas.microsoft.com/office/powerpoint/2010/main" val="91520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1077" name="Text Box 5"/>
          <p:cNvSpPr txBox="1">
            <a:spLocks noChangeArrowheads="1"/>
          </p:cNvSpPr>
          <p:nvPr/>
        </p:nvSpPr>
        <p:spPr bwMode="auto">
          <a:xfrm>
            <a:off x="755576" y="1921396"/>
            <a:ext cx="7890148"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solidFill>
                  <a:srgbClr val="C00000"/>
                </a:solidFill>
              </a:rPr>
              <a:t>Stage 2: Informed Pessimism</a:t>
            </a:r>
          </a:p>
          <a:p>
            <a:pPr>
              <a:spcBef>
                <a:spcPct val="50000"/>
              </a:spcBef>
            </a:pPr>
            <a:r>
              <a:rPr lang="en-US" altLang="en-US" sz="2000" dirty="0" smtClean="0"/>
              <a:t>People begin to feel out of control, and morale begins to dip.  Problems grow, and if appropriate responses are not given, high resistance forms.</a:t>
            </a:r>
          </a:p>
          <a:p>
            <a:pPr>
              <a:spcBef>
                <a:spcPct val="50000"/>
              </a:spcBef>
            </a:pPr>
            <a:r>
              <a:rPr lang="en-US" altLang="en-US" sz="2800" b="1" dirty="0" smtClean="0">
                <a:solidFill>
                  <a:schemeClr val="accent1">
                    <a:lumMod val="75000"/>
                  </a:schemeClr>
                </a:solidFill>
              </a:rPr>
              <a:t>Response 3: Explain Consequences</a:t>
            </a:r>
          </a:p>
          <a:p>
            <a:pPr>
              <a:spcBef>
                <a:spcPct val="50000"/>
              </a:spcBef>
            </a:pPr>
            <a:r>
              <a:rPr lang="en-US" altLang="en-US" sz="2000" dirty="0" smtClean="0"/>
              <a:t>Tell why the change is meaningful, and worth the effort.  Explain the cost for not making these changes.</a:t>
            </a:r>
            <a:endParaRPr lang="en-US" altLang="en-US" sz="2000" dirty="0"/>
          </a:p>
        </p:txBody>
      </p:sp>
      <p:sp>
        <p:nvSpPr>
          <p:cNvPr id="7" name="Rectangle 6"/>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TRANSITION</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8" name="TextBox 7"/>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683568" y="1417340"/>
            <a:ext cx="6120680" cy="338554"/>
          </a:xfrm>
          <a:prstGeom prst="rect">
            <a:avLst/>
          </a:prstGeom>
          <a:noFill/>
        </p:spPr>
        <p:txBody>
          <a:bodyPr wrap="square" rtlCol="0">
            <a:spAutoFit/>
          </a:bodyPr>
          <a:lstStyle/>
          <a:p>
            <a:r>
              <a:rPr lang="en-CA" sz="1600" dirty="0" smtClean="0"/>
              <a:t>4 Stages of Transition:</a:t>
            </a:r>
            <a:endParaRPr lang="en-CA" dirty="0"/>
          </a:p>
        </p:txBody>
      </p:sp>
    </p:spTree>
    <p:extLst>
      <p:ext uri="{BB962C8B-B14F-4D97-AF65-F5344CB8AC3E}">
        <p14:creationId xmlns:p14="http://schemas.microsoft.com/office/powerpoint/2010/main" val="2531942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1077" name="Text Box 5"/>
          <p:cNvSpPr txBox="1">
            <a:spLocks noChangeArrowheads="1"/>
          </p:cNvSpPr>
          <p:nvPr/>
        </p:nvSpPr>
        <p:spPr bwMode="auto">
          <a:xfrm>
            <a:off x="755576" y="1921396"/>
            <a:ext cx="7890148"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solidFill>
                  <a:schemeClr val="accent3">
                    <a:lumMod val="50000"/>
                  </a:schemeClr>
                </a:solidFill>
              </a:rPr>
              <a:t>Stage 3: Hopeful Realism</a:t>
            </a:r>
          </a:p>
          <a:p>
            <a:pPr>
              <a:spcBef>
                <a:spcPct val="50000"/>
              </a:spcBef>
            </a:pPr>
            <a:r>
              <a:rPr lang="en-US" altLang="en-US" sz="2000" dirty="0" smtClean="0"/>
              <a:t>People are becoming responsive and moving towards a resolution.  They provide critical, constructive feedback and begin looking towards a positive outcome.</a:t>
            </a:r>
          </a:p>
          <a:p>
            <a:pPr>
              <a:spcBef>
                <a:spcPct val="50000"/>
              </a:spcBef>
            </a:pPr>
            <a:r>
              <a:rPr lang="en-US" altLang="en-US" sz="2800" b="1" dirty="0" smtClean="0">
                <a:solidFill>
                  <a:schemeClr val="accent1">
                    <a:lumMod val="75000"/>
                  </a:schemeClr>
                </a:solidFill>
              </a:rPr>
              <a:t>Response 1: Allow Collaboration</a:t>
            </a:r>
          </a:p>
          <a:p>
            <a:pPr>
              <a:spcBef>
                <a:spcPct val="50000"/>
              </a:spcBef>
            </a:pPr>
            <a:r>
              <a:rPr lang="en-US" altLang="en-US" sz="2000" dirty="0" smtClean="0"/>
              <a:t>Encourage people to get involved in the process, and ensure they have meaningful roles to play.</a:t>
            </a:r>
            <a:endParaRPr lang="en-US" altLang="en-US" sz="2000" dirty="0"/>
          </a:p>
        </p:txBody>
      </p:sp>
      <p:sp>
        <p:nvSpPr>
          <p:cNvPr id="7" name="Rectangle 6"/>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TRANSITION</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8" name="TextBox 7"/>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683568" y="1417340"/>
            <a:ext cx="6120680" cy="338554"/>
          </a:xfrm>
          <a:prstGeom prst="rect">
            <a:avLst/>
          </a:prstGeom>
          <a:noFill/>
        </p:spPr>
        <p:txBody>
          <a:bodyPr wrap="square" rtlCol="0">
            <a:spAutoFit/>
          </a:bodyPr>
          <a:lstStyle/>
          <a:p>
            <a:r>
              <a:rPr lang="en-CA" sz="1600" dirty="0" smtClean="0"/>
              <a:t>4 Stages of Transition:</a:t>
            </a:r>
            <a:endParaRPr lang="en-CA" dirty="0"/>
          </a:p>
        </p:txBody>
      </p:sp>
    </p:spTree>
    <p:extLst>
      <p:ext uri="{BB962C8B-B14F-4D97-AF65-F5344CB8AC3E}">
        <p14:creationId xmlns:p14="http://schemas.microsoft.com/office/powerpoint/2010/main" val="939262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1077" name="Text Box 5"/>
          <p:cNvSpPr txBox="1">
            <a:spLocks noChangeArrowheads="1"/>
          </p:cNvSpPr>
          <p:nvPr/>
        </p:nvSpPr>
        <p:spPr bwMode="auto">
          <a:xfrm>
            <a:off x="755576" y="1921396"/>
            <a:ext cx="7890148"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Stage 4: Informed Optimism</a:t>
            </a:r>
          </a:p>
          <a:p>
            <a:pPr>
              <a:spcBef>
                <a:spcPct val="50000"/>
              </a:spcBef>
            </a:pPr>
            <a:r>
              <a:rPr lang="en-US" altLang="en-US" sz="2000" dirty="0" smtClean="0"/>
              <a:t>Details are being finalized, with new routines and procedures in place.  Feedback and incremental change continues.</a:t>
            </a:r>
          </a:p>
          <a:p>
            <a:pPr>
              <a:spcBef>
                <a:spcPct val="50000"/>
              </a:spcBef>
            </a:pPr>
            <a:r>
              <a:rPr lang="en-US" altLang="en-US" sz="2800" b="1" dirty="0" smtClean="0">
                <a:solidFill>
                  <a:schemeClr val="accent1">
                    <a:lumMod val="75000"/>
                  </a:schemeClr>
                </a:solidFill>
              </a:rPr>
              <a:t>Response 1: Refocus</a:t>
            </a:r>
          </a:p>
          <a:p>
            <a:pPr>
              <a:spcBef>
                <a:spcPct val="50000"/>
              </a:spcBef>
            </a:pPr>
            <a:r>
              <a:rPr lang="en-US" altLang="en-US" sz="2000" dirty="0" smtClean="0"/>
              <a:t>Continue to link the change to the bigger vision.  Attempt to create a bigger picture than just the immediate change.</a:t>
            </a:r>
            <a:endParaRPr lang="en-US" altLang="en-US" sz="2000" dirty="0"/>
          </a:p>
        </p:txBody>
      </p:sp>
      <p:sp>
        <p:nvSpPr>
          <p:cNvPr id="7" name="Rectangle 6"/>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TRANSITION</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8" name="TextBox 7"/>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683568" y="1417340"/>
            <a:ext cx="6120680" cy="338554"/>
          </a:xfrm>
          <a:prstGeom prst="rect">
            <a:avLst/>
          </a:prstGeom>
          <a:noFill/>
        </p:spPr>
        <p:txBody>
          <a:bodyPr wrap="square" rtlCol="0">
            <a:spAutoFit/>
          </a:bodyPr>
          <a:lstStyle/>
          <a:p>
            <a:r>
              <a:rPr lang="en-CA" sz="1600" dirty="0" smtClean="0"/>
              <a:t>4 Stages of Transition:</a:t>
            </a:r>
            <a:endParaRPr lang="en-CA" dirty="0"/>
          </a:p>
        </p:txBody>
      </p:sp>
    </p:spTree>
    <p:extLst>
      <p:ext uri="{BB962C8B-B14F-4D97-AF65-F5344CB8AC3E}">
        <p14:creationId xmlns:p14="http://schemas.microsoft.com/office/powerpoint/2010/main" val="90976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1077" name="Text Box 5"/>
          <p:cNvSpPr txBox="1">
            <a:spLocks noChangeArrowheads="1"/>
          </p:cNvSpPr>
          <p:nvPr/>
        </p:nvSpPr>
        <p:spPr bwMode="auto">
          <a:xfrm>
            <a:off x="755576" y="1921396"/>
            <a:ext cx="7890148"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 change begins to be settled, the systems must be reintegrated.</a:t>
            </a:r>
          </a:p>
          <a:p>
            <a:pPr>
              <a:spcBef>
                <a:spcPct val="50000"/>
              </a:spcBef>
            </a:pPr>
            <a:r>
              <a:rPr lang="en-US" altLang="en-US" sz="2000" dirty="0" smtClean="0"/>
              <a:t>Generally as change comes to an end, another is already on the horizon.</a:t>
            </a:r>
          </a:p>
          <a:p>
            <a:pPr>
              <a:spcBef>
                <a:spcPct val="50000"/>
              </a:spcBef>
            </a:pPr>
            <a:r>
              <a:rPr lang="en-US" altLang="en-US" sz="2000" dirty="0" smtClean="0"/>
              <a:t>IMPORTANT: DO NOT WALK AWAY BEFORE THE JOB IS DONE.  IT CAN TAKE A LONG TIME TO REFREEZE A NEW CULTURE.</a:t>
            </a:r>
            <a:endParaRPr lang="en-US" altLang="en-US" sz="2000" dirty="0"/>
          </a:p>
        </p:txBody>
      </p:sp>
      <p:sp>
        <p:nvSpPr>
          <p:cNvPr id="7" name="Rectangle 6"/>
          <p:cNvSpPr/>
          <p:nvPr/>
        </p:nvSpPr>
        <p:spPr>
          <a:xfrm>
            <a:off x="683568" y="913284"/>
            <a:ext cx="8136904" cy="523220"/>
          </a:xfrm>
          <a:prstGeom prst="rect">
            <a:avLst/>
          </a:prstGeom>
        </p:spPr>
        <p:txBody>
          <a:bodyPr wrap="square">
            <a:spAutoFit/>
          </a:bodyPr>
          <a:lstStyle/>
          <a:p>
            <a:pPr>
              <a:buFontTx/>
              <a:buNone/>
            </a:pP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Kurt </a:t>
            </a:r>
            <a:r>
              <a:rPr lang="en-US" altLang="en-US"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Lewin’s</a:t>
            </a:r>
            <a:r>
              <a:rPr lang="en-US" alt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Three Phases of Change</a:t>
            </a:r>
            <a:r>
              <a:rPr lang="en-US" altLang="en-US"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REFREEZE</a:t>
            </a:r>
            <a:endParaRPr lang="en-US" altLang="en-US"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8" name="TextBox 7"/>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00942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762000" y="1206500"/>
            <a:ext cx="79248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dirty="0"/>
              <a:t>“New paradigms put everyone practicing the old paradigm at risk.  And the higher one’s position, the greater the risk… If you are doing well using the old paradigm, it makes no sense whatsoever to turn around and put yourself out of business by creating a new set of rules.</a:t>
            </a:r>
          </a:p>
          <a:p>
            <a:pPr algn="r">
              <a:spcBef>
                <a:spcPct val="50000"/>
              </a:spcBef>
            </a:pPr>
            <a:r>
              <a:rPr lang="en-US" altLang="en-US" sz="1200" i="1" dirty="0"/>
              <a:t> </a:t>
            </a:r>
            <a:r>
              <a:rPr lang="en-US" altLang="en-US" sz="1200" dirty="0"/>
              <a:t>Joel Barker in  </a:t>
            </a:r>
            <a:r>
              <a:rPr lang="en-US" altLang="en-US" sz="1200" i="1" dirty="0"/>
              <a:t>Discovering The Future</a:t>
            </a:r>
          </a:p>
        </p:txBody>
      </p:sp>
      <p:sp>
        <p:nvSpPr>
          <p:cNvPr id="4" name="TextBox 3"/>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4674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425896" y="3505572"/>
            <a:ext cx="8394576" cy="1722537"/>
          </a:xfrm>
        </p:spPr>
        <p:txBody>
          <a:bodyPr>
            <a:normAutofit/>
          </a:bodyPr>
          <a:lstStyle/>
          <a:p>
            <a:r>
              <a:rPr lang="en-US" altLang="en-US" sz="2800" dirty="0" smtClean="0"/>
              <a:t>We </a:t>
            </a:r>
            <a:r>
              <a:rPr lang="en-US" altLang="en-US" sz="2800" dirty="0"/>
              <a:t>don’t have to flounder through change -- it is the mark of incompetence, not the mark of leadership.</a:t>
            </a:r>
          </a:p>
          <a:p>
            <a:r>
              <a:rPr lang="en-US" altLang="en-US" sz="2800" dirty="0"/>
              <a:t>Change will always hurt - but we can choose our pain.</a:t>
            </a:r>
          </a:p>
        </p:txBody>
      </p:sp>
      <p:sp>
        <p:nvSpPr>
          <p:cNvPr id="6" name="TextBox 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Models of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rot="19917839">
            <a:off x="-14044" y="1481922"/>
            <a:ext cx="393768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C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 WHAT???</a:t>
            </a:r>
            <a:endParaRPr lang="en-C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2771800" y="1758702"/>
            <a:ext cx="6192688" cy="2092881"/>
          </a:xfrm>
          <a:prstGeom prst="rect">
            <a:avLst/>
          </a:prstGeom>
          <a:noFill/>
        </p:spPr>
        <p:txBody>
          <a:bodyPr wrap="square" rtlCol="0">
            <a:spAutoFit/>
          </a:bodyPr>
          <a:lstStyle/>
          <a:p>
            <a:pPr marL="285750" indent="-285750">
              <a:buFont typeface="Arial" panose="020B0604020202020204" pitchFamily="34" charset="0"/>
              <a:buChar char="•"/>
            </a:pPr>
            <a:r>
              <a:rPr lang="en-US" altLang="en-US" sz="2800" dirty="0"/>
              <a:t>Change is predictable and can be managed.</a:t>
            </a:r>
          </a:p>
          <a:p>
            <a:pPr marL="285750" indent="-285750">
              <a:buFont typeface="Arial" panose="020B0604020202020204" pitchFamily="34" charset="0"/>
              <a:buChar char="•"/>
            </a:pPr>
            <a:r>
              <a:rPr lang="en-US" altLang="en-US" sz="2800" dirty="0"/>
              <a:t>Change is even predictable enough to be planned for (in some cases).</a:t>
            </a:r>
          </a:p>
          <a:p>
            <a:endParaRPr lang="en-CA" dirty="0"/>
          </a:p>
        </p:txBody>
      </p:sp>
    </p:spTree>
    <p:extLst>
      <p:ext uri="{BB962C8B-B14F-4D97-AF65-F5344CB8AC3E}">
        <p14:creationId xmlns:p14="http://schemas.microsoft.com/office/powerpoint/2010/main" val="343518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55576" y="985292"/>
            <a:ext cx="7488832" cy="1569660"/>
          </a:xfrm>
          <a:prstGeom prst="rect">
            <a:avLst/>
          </a:prstGeom>
          <a:noFill/>
        </p:spPr>
        <p:txBody>
          <a:bodyPr wrap="square" rtlCol="0">
            <a:spAutoFit/>
          </a:bodyPr>
          <a:lstStyle/>
          <a:p>
            <a:pPr marL="361950" indent="-361950">
              <a:buAutoNum type="arabicPeriod"/>
            </a:pPr>
            <a:endParaRPr lang="en-CA" sz="2000" dirty="0" smtClean="0"/>
          </a:p>
          <a:p>
            <a:pPr algn="ctr"/>
            <a:r>
              <a:rPr lang="en-CA" sz="2400" dirty="0" smtClean="0"/>
              <a:t>Topic 3</a:t>
            </a:r>
          </a:p>
          <a:p>
            <a:pPr algn="ctr"/>
            <a:r>
              <a:rPr lang="en-C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Altering the Dynamics of Change</a:t>
            </a:r>
          </a:p>
          <a:p>
            <a:pPr algn="ctr"/>
            <a:endParaRPr lang="en-CA" sz="1600" dirty="0" smtClean="0"/>
          </a:p>
        </p:txBody>
      </p:sp>
    </p:spTree>
    <p:extLst>
      <p:ext uri="{BB962C8B-B14F-4D97-AF65-F5344CB8AC3E}">
        <p14:creationId xmlns:p14="http://schemas.microsoft.com/office/powerpoint/2010/main" val="15640943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323528" y="1273324"/>
            <a:ext cx="8394576" cy="2880320"/>
          </a:xfrm>
        </p:spPr>
        <p:txBody>
          <a:bodyPr>
            <a:normAutofit lnSpcReduction="10000"/>
          </a:bodyPr>
          <a:lstStyle/>
          <a:p>
            <a:pPr marL="0" indent="0">
              <a:buNone/>
            </a:pPr>
            <a:r>
              <a:rPr lang="en-US" altLang="en-US" sz="2800" i="1" dirty="0" smtClean="0"/>
              <a:t>“Leadership is not a maintenance role.  One cannot lead people or things to where they already are.  The status quo cannot be the goal or the purpose… Truly effective leaders are change agents, constantly repositioning people, programs, resources, objectives and whole organizations to accomplish their institutional purpose.”</a:t>
            </a:r>
          </a:p>
          <a:p>
            <a:pPr marL="0" indent="0" algn="r">
              <a:buNone/>
            </a:pPr>
            <a:r>
              <a:rPr lang="en-US" altLang="en-US" sz="1600" dirty="0" smtClean="0"/>
              <a:t>Daniel Brown</a:t>
            </a:r>
            <a:endParaRPr lang="en-US" altLang="en-US" sz="1600" i="1" dirty="0"/>
          </a:p>
        </p:txBody>
      </p:sp>
      <p:sp>
        <p:nvSpPr>
          <p:cNvPr id="6" name="TextBox 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 and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67550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425896" y="1777380"/>
            <a:ext cx="8394576" cy="3528392"/>
          </a:xfrm>
        </p:spPr>
        <p:txBody>
          <a:bodyPr>
            <a:normAutofit/>
          </a:bodyPr>
          <a:lstStyle/>
          <a:p>
            <a:pPr marL="457200" indent="-457200">
              <a:buFont typeface="+mj-lt"/>
              <a:buAutoNum type="arabicPeriod"/>
            </a:pPr>
            <a:r>
              <a:rPr lang="en-US" altLang="en-US" sz="2400" dirty="0" smtClean="0"/>
              <a:t>Convert the change issue to a felt need or mutual purpose.</a:t>
            </a:r>
          </a:p>
          <a:p>
            <a:pPr marL="457200" indent="-457200">
              <a:buFont typeface="+mj-lt"/>
              <a:buAutoNum type="arabicPeriod"/>
            </a:pPr>
            <a:r>
              <a:rPr lang="en-US" altLang="en-US" sz="2400" dirty="0" smtClean="0"/>
              <a:t>Show how the change better accomplishes the mutually agreed upon vision.</a:t>
            </a:r>
          </a:p>
          <a:p>
            <a:pPr marL="457200" indent="-457200">
              <a:buFont typeface="+mj-lt"/>
              <a:buAutoNum type="arabicPeriod"/>
            </a:pPr>
            <a:r>
              <a:rPr lang="en-US" altLang="en-US" sz="2400" dirty="0" smtClean="0"/>
              <a:t>Show how commonly held values can only be realized through change.</a:t>
            </a:r>
          </a:p>
          <a:p>
            <a:pPr marL="457200" indent="-457200">
              <a:buFont typeface="+mj-lt"/>
              <a:buAutoNum type="arabicPeriod"/>
            </a:pPr>
            <a:r>
              <a:rPr lang="en-US" altLang="en-US" sz="2400" dirty="0" smtClean="0"/>
              <a:t>Be interactive – listen and talk.</a:t>
            </a:r>
          </a:p>
        </p:txBody>
      </p:sp>
      <p:sp>
        <p:nvSpPr>
          <p:cNvPr id="6" name="TextBox 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 and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467544" y="913284"/>
            <a:ext cx="8208912" cy="646331"/>
          </a:xfrm>
          <a:prstGeom prst="rect">
            <a:avLst/>
          </a:prstGeom>
          <a:noFill/>
        </p:spPr>
        <p:txBody>
          <a:bodyPr wrap="square" rtlCol="0">
            <a:spAutoFit/>
          </a:bodyPr>
          <a:lstStyle/>
          <a:p>
            <a:r>
              <a:rPr lang="en-CA" sz="2400" b="1" spc="50" dirty="0" smtClean="0">
                <a:ln w="12700" cmpd="sng">
                  <a:solidFill>
                    <a:schemeClr val="accent6">
                      <a:satMod val="120000"/>
                      <a:shade val="80000"/>
                    </a:schemeClr>
                  </a:solidFill>
                  <a:prstDash val="solid"/>
                </a:ln>
                <a:solidFill>
                  <a:srgbClr val="00B050"/>
                </a:solidFill>
                <a:effectLst>
                  <a:glow rad="53100">
                    <a:schemeClr val="accent6">
                      <a:satMod val="180000"/>
                      <a:alpha val="30000"/>
                    </a:schemeClr>
                  </a:glow>
                </a:effectLst>
              </a:rPr>
              <a:t>Helping Other to Take Risks and Change:</a:t>
            </a:r>
          </a:p>
          <a:p>
            <a:r>
              <a:rPr lang="en-CA" sz="1200" dirty="0" smtClean="0"/>
              <a:t>Per Daniel Brown, in </a:t>
            </a:r>
            <a:r>
              <a:rPr lang="en-CA" sz="1200" i="1" dirty="0" smtClean="0"/>
              <a:t>Leadership is All About Change</a:t>
            </a:r>
            <a:endParaRPr lang="en-CA" sz="1200" i="1" dirty="0"/>
          </a:p>
        </p:txBody>
      </p:sp>
    </p:spTree>
    <p:extLst>
      <p:ext uri="{BB962C8B-B14F-4D97-AF65-F5344CB8AC3E}">
        <p14:creationId xmlns:p14="http://schemas.microsoft.com/office/powerpoint/2010/main" val="101577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769268"/>
            <a:ext cx="7772400" cy="952500"/>
          </a:xfrm>
        </p:spPr>
        <p:txBody>
          <a:bodyPr>
            <a:normAutofit/>
          </a:bodyPr>
          <a:lstStyle/>
          <a:p>
            <a:r>
              <a:rPr lang="en-US" altLang="en-US" sz="2800" dirty="0" smtClean="0"/>
              <a:t>However: The More Things Change…</a:t>
            </a:r>
            <a:endParaRPr lang="en-US" alt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4005944180"/>
              </p:ext>
            </p:extLst>
          </p:nvPr>
        </p:nvGraphicFramePr>
        <p:xfrm>
          <a:off x="323528" y="1921396"/>
          <a:ext cx="4032448" cy="330708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370840">
                <a:tc>
                  <a:txBody>
                    <a:bodyPr/>
                    <a:lstStyle/>
                    <a:p>
                      <a:r>
                        <a:rPr lang="en-CA" dirty="0" smtClean="0"/>
                        <a:t>1880-1915</a:t>
                      </a:r>
                      <a:endParaRPr lang="en-CA" dirty="0"/>
                    </a:p>
                  </a:txBody>
                  <a:tcPr/>
                </a:tc>
                <a:tc>
                  <a:txBody>
                    <a:bodyPr/>
                    <a:lstStyle/>
                    <a:p>
                      <a:r>
                        <a:rPr lang="en-CA" dirty="0" smtClean="0"/>
                        <a:t>1980-2015</a:t>
                      </a:r>
                      <a:endParaRPr lang="en-CA" dirty="0"/>
                    </a:p>
                  </a:txBody>
                  <a:tcPr/>
                </a:tc>
                <a:extLst>
                  <a:ext uri="{0D108BD9-81ED-4DB2-BD59-A6C34878D82A}">
                    <a16:rowId xmlns:a16="http://schemas.microsoft.com/office/drawing/2014/main" val="10000"/>
                  </a:ext>
                </a:extLst>
              </a:tr>
              <a:tr h="370840">
                <a:tc>
                  <a:txBody>
                    <a:bodyPr/>
                    <a:lstStyle/>
                    <a:p>
                      <a:r>
                        <a:rPr lang="en-CA" dirty="0" smtClean="0"/>
                        <a:t>Rise of fundamentalism</a:t>
                      </a:r>
                      <a:endParaRPr lang="en-CA" dirty="0"/>
                    </a:p>
                  </a:txBody>
                  <a:tcPr/>
                </a:tc>
                <a:tc>
                  <a:txBody>
                    <a:bodyPr/>
                    <a:lstStyle/>
                    <a:p>
                      <a:r>
                        <a:rPr lang="en-CA" dirty="0" smtClean="0"/>
                        <a:t>Power of fundamentalism</a:t>
                      </a:r>
                      <a:endParaRPr lang="en-CA" dirty="0"/>
                    </a:p>
                  </a:txBody>
                  <a:tcPr/>
                </a:tc>
                <a:extLst>
                  <a:ext uri="{0D108BD9-81ED-4DB2-BD59-A6C34878D82A}">
                    <a16:rowId xmlns:a16="http://schemas.microsoft.com/office/drawing/2014/main" val="10001"/>
                  </a:ext>
                </a:extLst>
              </a:tr>
              <a:tr h="370840">
                <a:tc>
                  <a:txBody>
                    <a:bodyPr/>
                    <a:lstStyle/>
                    <a:p>
                      <a:r>
                        <a:rPr lang="en-CA" dirty="0" smtClean="0"/>
                        <a:t>First Wave – experiential</a:t>
                      </a:r>
                      <a:r>
                        <a:rPr lang="en-CA" baseline="0" dirty="0" smtClean="0"/>
                        <a:t> religion</a:t>
                      </a:r>
                      <a:endParaRPr lang="en-CA" dirty="0"/>
                    </a:p>
                  </a:txBody>
                  <a:tcPr/>
                </a:tc>
                <a:tc>
                  <a:txBody>
                    <a:bodyPr/>
                    <a:lstStyle/>
                    <a:p>
                      <a:r>
                        <a:rPr lang="en-CA" dirty="0" smtClean="0"/>
                        <a:t>Third Wave – experiential</a:t>
                      </a:r>
                      <a:r>
                        <a:rPr lang="en-CA" baseline="0" dirty="0" smtClean="0"/>
                        <a:t> religion</a:t>
                      </a:r>
                      <a:endParaRPr lang="en-CA" dirty="0"/>
                    </a:p>
                  </a:txBody>
                  <a:tcPr/>
                </a:tc>
                <a:extLst>
                  <a:ext uri="{0D108BD9-81ED-4DB2-BD59-A6C34878D82A}">
                    <a16:rowId xmlns:a16="http://schemas.microsoft.com/office/drawing/2014/main" val="10002"/>
                  </a:ext>
                </a:extLst>
              </a:tr>
              <a:tr h="370840">
                <a:tc>
                  <a:txBody>
                    <a:bodyPr/>
                    <a:lstStyle/>
                    <a:p>
                      <a:r>
                        <a:rPr lang="en-CA" dirty="0" smtClean="0"/>
                        <a:t>Bible Schools</a:t>
                      </a:r>
                      <a:endParaRPr lang="en-CA" dirty="0"/>
                    </a:p>
                  </a:txBody>
                  <a:tcPr/>
                </a:tc>
                <a:tc>
                  <a:txBody>
                    <a:bodyPr/>
                    <a:lstStyle/>
                    <a:p>
                      <a:r>
                        <a:rPr lang="en-CA" dirty="0" err="1" smtClean="0"/>
                        <a:t>Parachurch</a:t>
                      </a:r>
                      <a:endParaRPr lang="en-CA" dirty="0"/>
                    </a:p>
                  </a:txBody>
                  <a:tcPr/>
                </a:tc>
                <a:extLst>
                  <a:ext uri="{0D108BD9-81ED-4DB2-BD59-A6C34878D82A}">
                    <a16:rowId xmlns:a16="http://schemas.microsoft.com/office/drawing/2014/main" val="10003"/>
                  </a:ext>
                </a:extLst>
              </a:tr>
              <a:tr h="370840">
                <a:tc>
                  <a:txBody>
                    <a:bodyPr/>
                    <a:lstStyle/>
                    <a:p>
                      <a:r>
                        <a:rPr lang="en-CA" dirty="0" smtClean="0"/>
                        <a:t>Social Gospel</a:t>
                      </a:r>
                      <a:endParaRPr lang="en-CA" dirty="0"/>
                    </a:p>
                  </a:txBody>
                  <a:tcPr/>
                </a:tc>
                <a:tc>
                  <a:txBody>
                    <a:bodyPr/>
                    <a:lstStyle/>
                    <a:p>
                      <a:r>
                        <a:rPr lang="en-CA" dirty="0" smtClean="0"/>
                        <a:t>Gospel</a:t>
                      </a:r>
                      <a:r>
                        <a:rPr lang="en-CA" baseline="0" dirty="0" smtClean="0"/>
                        <a:t> &amp; Justice</a:t>
                      </a:r>
                      <a:endParaRPr lang="en-CA" dirty="0"/>
                    </a:p>
                  </a:txBody>
                  <a:tcPr/>
                </a:tc>
                <a:extLst>
                  <a:ext uri="{0D108BD9-81ED-4DB2-BD59-A6C34878D82A}">
                    <a16:rowId xmlns:a16="http://schemas.microsoft.com/office/drawing/2014/main" val="10004"/>
                  </a:ext>
                </a:extLst>
              </a:tr>
              <a:tr h="370840">
                <a:tc>
                  <a:txBody>
                    <a:bodyPr/>
                    <a:lstStyle/>
                    <a:p>
                      <a:r>
                        <a:rPr lang="en-CA" dirty="0" smtClean="0"/>
                        <a:t>Decline of Mainline</a:t>
                      </a:r>
                      <a:r>
                        <a:rPr lang="en-CA" baseline="0" dirty="0" smtClean="0"/>
                        <a:t> denominations</a:t>
                      </a:r>
                      <a:endParaRPr lang="en-CA" dirty="0"/>
                    </a:p>
                  </a:txBody>
                  <a:tcPr/>
                </a:tc>
                <a:tc>
                  <a:txBody>
                    <a:bodyPr/>
                    <a:lstStyle/>
                    <a:p>
                      <a:r>
                        <a:rPr lang="en-CA" dirty="0" smtClean="0"/>
                        <a:t>Wider</a:t>
                      </a:r>
                      <a:r>
                        <a:rPr lang="en-CA" baseline="0" dirty="0" smtClean="0"/>
                        <a:t> Christian church decline</a:t>
                      </a:r>
                      <a:endParaRPr lang="en-CA" dirty="0"/>
                    </a:p>
                  </a:txBody>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9385680"/>
              </p:ext>
            </p:extLst>
          </p:nvPr>
        </p:nvGraphicFramePr>
        <p:xfrm>
          <a:off x="4716016" y="1921396"/>
          <a:ext cx="4032448" cy="357124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370840">
                <a:tc>
                  <a:txBody>
                    <a:bodyPr/>
                    <a:lstStyle/>
                    <a:p>
                      <a:r>
                        <a:rPr lang="en-CA" dirty="0" smtClean="0"/>
                        <a:t>1880-1915</a:t>
                      </a:r>
                      <a:endParaRPr lang="en-CA" dirty="0"/>
                    </a:p>
                  </a:txBody>
                  <a:tcPr/>
                </a:tc>
                <a:tc>
                  <a:txBody>
                    <a:bodyPr/>
                    <a:lstStyle/>
                    <a:p>
                      <a:r>
                        <a:rPr lang="en-CA" dirty="0" smtClean="0"/>
                        <a:t>1980-2015</a:t>
                      </a:r>
                      <a:endParaRPr lang="en-CA" dirty="0"/>
                    </a:p>
                  </a:txBody>
                  <a:tcPr/>
                </a:tc>
                <a:extLst>
                  <a:ext uri="{0D108BD9-81ED-4DB2-BD59-A6C34878D82A}">
                    <a16:rowId xmlns:a16="http://schemas.microsoft.com/office/drawing/2014/main" val="10000"/>
                  </a:ext>
                </a:extLst>
              </a:tr>
              <a:tr h="370840">
                <a:tc>
                  <a:txBody>
                    <a:bodyPr/>
                    <a:lstStyle/>
                    <a:p>
                      <a:r>
                        <a:rPr lang="en-CA" dirty="0" smtClean="0"/>
                        <a:t>Growth of cults</a:t>
                      </a:r>
                      <a:endParaRPr lang="en-CA" dirty="0"/>
                    </a:p>
                  </a:txBody>
                  <a:tcPr/>
                </a:tc>
                <a:tc>
                  <a:txBody>
                    <a:bodyPr/>
                    <a:lstStyle/>
                    <a:p>
                      <a:r>
                        <a:rPr lang="en-CA" dirty="0" smtClean="0"/>
                        <a:t>Growth of eastern religion</a:t>
                      </a:r>
                      <a:endParaRPr lang="en-CA" dirty="0"/>
                    </a:p>
                  </a:txBody>
                  <a:tcPr/>
                </a:tc>
                <a:extLst>
                  <a:ext uri="{0D108BD9-81ED-4DB2-BD59-A6C34878D82A}">
                    <a16:rowId xmlns:a16="http://schemas.microsoft.com/office/drawing/2014/main" val="10001"/>
                  </a:ext>
                </a:extLst>
              </a:tr>
              <a:tr h="370840">
                <a:tc>
                  <a:txBody>
                    <a:bodyPr/>
                    <a:lstStyle/>
                    <a:p>
                      <a:r>
                        <a:rPr lang="en-CA" dirty="0" smtClean="0"/>
                        <a:t>Christian publishing flourishing</a:t>
                      </a:r>
                      <a:endParaRPr lang="en-CA" dirty="0"/>
                    </a:p>
                  </a:txBody>
                  <a:tcPr/>
                </a:tc>
                <a:tc>
                  <a:txBody>
                    <a:bodyPr/>
                    <a:lstStyle/>
                    <a:p>
                      <a:r>
                        <a:rPr lang="en-CA" dirty="0" smtClean="0"/>
                        <a:t>Electronic church</a:t>
                      </a:r>
                      <a:endParaRPr lang="en-CA" dirty="0"/>
                    </a:p>
                  </a:txBody>
                  <a:tcPr/>
                </a:tc>
                <a:extLst>
                  <a:ext uri="{0D108BD9-81ED-4DB2-BD59-A6C34878D82A}">
                    <a16:rowId xmlns:a16="http://schemas.microsoft.com/office/drawing/2014/main" val="10002"/>
                  </a:ext>
                </a:extLst>
              </a:tr>
              <a:tr h="370840">
                <a:tc>
                  <a:txBody>
                    <a:bodyPr/>
                    <a:lstStyle/>
                    <a:p>
                      <a:r>
                        <a:rPr lang="en-CA" dirty="0" smtClean="0"/>
                        <a:t>Mass people movements</a:t>
                      </a:r>
                      <a:endParaRPr lang="en-CA" dirty="0"/>
                    </a:p>
                  </a:txBody>
                  <a:tcPr/>
                </a:tc>
                <a:tc>
                  <a:txBody>
                    <a:bodyPr/>
                    <a:lstStyle/>
                    <a:p>
                      <a:r>
                        <a:rPr lang="en-CA" dirty="0" smtClean="0"/>
                        <a:t>Mass people movements</a:t>
                      </a:r>
                      <a:endParaRPr lang="en-CA" dirty="0"/>
                    </a:p>
                  </a:txBody>
                  <a:tcPr/>
                </a:tc>
                <a:extLst>
                  <a:ext uri="{0D108BD9-81ED-4DB2-BD59-A6C34878D82A}">
                    <a16:rowId xmlns:a16="http://schemas.microsoft.com/office/drawing/2014/main" val="10003"/>
                  </a:ext>
                </a:extLst>
              </a:tr>
              <a:tr h="370840">
                <a:tc>
                  <a:txBody>
                    <a:bodyPr/>
                    <a:lstStyle/>
                    <a:p>
                      <a:r>
                        <a:rPr lang="en-CA" dirty="0" smtClean="0"/>
                        <a:t>Changes in communication</a:t>
                      </a:r>
                      <a:endParaRPr lang="en-CA" dirty="0"/>
                    </a:p>
                  </a:txBody>
                  <a:tcPr/>
                </a:tc>
                <a:tc>
                  <a:txBody>
                    <a:bodyPr/>
                    <a:lstStyle/>
                    <a:p>
                      <a:r>
                        <a:rPr lang="en-CA" dirty="0" smtClean="0"/>
                        <a:t>Hmmm.</a:t>
                      </a:r>
                      <a:endParaRPr lang="en-CA" dirty="0"/>
                    </a:p>
                  </a:txBody>
                  <a:tcPr/>
                </a:tc>
                <a:extLst>
                  <a:ext uri="{0D108BD9-81ED-4DB2-BD59-A6C34878D82A}">
                    <a16:rowId xmlns:a16="http://schemas.microsoft.com/office/drawing/2014/main" val="10004"/>
                  </a:ext>
                </a:extLst>
              </a:tr>
              <a:tr h="370840">
                <a:tc>
                  <a:txBody>
                    <a:bodyPr/>
                    <a:lstStyle/>
                    <a:p>
                      <a:r>
                        <a:rPr lang="en-CA" dirty="0" smtClean="0"/>
                        <a:t>Global survival issues</a:t>
                      </a:r>
                      <a:endParaRPr lang="en-CA" dirty="0"/>
                    </a:p>
                  </a:txBody>
                  <a:tcPr/>
                </a:tc>
                <a:tc>
                  <a:txBody>
                    <a:bodyPr/>
                    <a:lstStyle/>
                    <a:p>
                      <a:r>
                        <a:rPr lang="en-CA" dirty="0" smtClean="0"/>
                        <a:t>Global survival issues</a:t>
                      </a:r>
                      <a:endParaRPr lang="en-CA" dirty="0"/>
                    </a:p>
                  </a:txBody>
                  <a:tcPr/>
                </a:tc>
                <a:extLst>
                  <a:ext uri="{0D108BD9-81ED-4DB2-BD59-A6C34878D82A}">
                    <a16:rowId xmlns:a16="http://schemas.microsoft.com/office/drawing/2014/main" val="10005"/>
                  </a:ext>
                </a:extLst>
              </a:tr>
            </a:tbl>
          </a:graphicData>
        </a:graphic>
      </p:graphicFrame>
      <p:sp>
        <p:nvSpPr>
          <p:cNvPr id="11" name="TextBox 10"/>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Happens</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549456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425896" y="1777380"/>
            <a:ext cx="8394576" cy="3528392"/>
          </a:xfrm>
        </p:spPr>
        <p:txBody>
          <a:bodyPr>
            <a:normAutofit/>
          </a:bodyPr>
          <a:lstStyle/>
          <a:p>
            <a:pPr marL="457200" indent="-457200">
              <a:buFont typeface="+mj-lt"/>
              <a:buAutoNum type="arabicPeriod" startAt="5"/>
            </a:pPr>
            <a:r>
              <a:rPr lang="en-US" altLang="en-US" sz="2400" dirty="0" smtClean="0"/>
              <a:t>Be flexible – willing to modify the </a:t>
            </a:r>
            <a:r>
              <a:rPr lang="en-US" altLang="en-US" sz="2400" i="1" dirty="0" smtClean="0"/>
              <a:t>how</a:t>
            </a:r>
            <a:r>
              <a:rPr lang="en-US" altLang="en-US" sz="2400" dirty="0" smtClean="0"/>
              <a:t> in order to accomplish the </a:t>
            </a:r>
            <a:r>
              <a:rPr lang="en-US" altLang="en-US" sz="2400" i="1" dirty="0" smtClean="0"/>
              <a:t>what</a:t>
            </a:r>
            <a:r>
              <a:rPr lang="en-US" altLang="en-US" sz="2400" dirty="0" smtClean="0"/>
              <a:t>.</a:t>
            </a:r>
          </a:p>
          <a:p>
            <a:pPr marL="457200" indent="-457200">
              <a:buFont typeface="+mj-lt"/>
              <a:buAutoNum type="arabicPeriod" startAt="5"/>
            </a:pPr>
            <a:r>
              <a:rPr lang="en-US" altLang="en-US" sz="2400" dirty="0" smtClean="0"/>
              <a:t>Get people involved in the change – they will change more when they experience it.</a:t>
            </a:r>
          </a:p>
          <a:p>
            <a:pPr marL="457200" indent="-457200">
              <a:buFont typeface="+mj-lt"/>
              <a:buAutoNum type="arabicPeriod" startAt="5"/>
            </a:pPr>
            <a:r>
              <a:rPr lang="en-US" altLang="en-US" sz="2400" dirty="0" smtClean="0"/>
              <a:t>Allow people to reserve judgement.</a:t>
            </a:r>
          </a:p>
          <a:p>
            <a:pPr marL="457200" indent="-457200">
              <a:buFont typeface="+mj-lt"/>
              <a:buAutoNum type="arabicPeriod" startAt="5"/>
            </a:pPr>
            <a:r>
              <a:rPr lang="en-US" altLang="en-US" sz="2400" dirty="0" smtClean="0"/>
              <a:t>Set an evaluation date, where the changes can be discussed and reconsidered.</a:t>
            </a:r>
          </a:p>
          <a:p>
            <a:pPr marL="457200" indent="-457200">
              <a:buFont typeface="+mj-lt"/>
              <a:buAutoNum type="arabicPeriod" startAt="5"/>
            </a:pPr>
            <a:r>
              <a:rPr lang="en-US" altLang="en-US" sz="2400" dirty="0" smtClean="0"/>
              <a:t>Model the change you want to make.</a:t>
            </a:r>
          </a:p>
        </p:txBody>
      </p:sp>
      <p:sp>
        <p:nvSpPr>
          <p:cNvPr id="6" name="TextBox 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 and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467544" y="913284"/>
            <a:ext cx="8208912" cy="646331"/>
          </a:xfrm>
          <a:prstGeom prst="rect">
            <a:avLst/>
          </a:prstGeom>
          <a:noFill/>
        </p:spPr>
        <p:txBody>
          <a:bodyPr wrap="square" rtlCol="0">
            <a:spAutoFit/>
          </a:bodyPr>
          <a:lstStyle/>
          <a:p>
            <a:r>
              <a:rPr lang="en-CA" sz="2400" b="1" spc="50" dirty="0" smtClean="0">
                <a:ln w="12700" cmpd="sng">
                  <a:solidFill>
                    <a:schemeClr val="accent6">
                      <a:satMod val="120000"/>
                      <a:shade val="80000"/>
                    </a:schemeClr>
                  </a:solidFill>
                  <a:prstDash val="solid"/>
                </a:ln>
                <a:solidFill>
                  <a:srgbClr val="00B050"/>
                </a:solidFill>
                <a:effectLst>
                  <a:glow rad="53100">
                    <a:schemeClr val="accent6">
                      <a:satMod val="180000"/>
                      <a:alpha val="30000"/>
                    </a:schemeClr>
                  </a:glow>
                </a:effectLst>
              </a:rPr>
              <a:t>Helping Other to Take Risks and Change:</a:t>
            </a:r>
          </a:p>
          <a:p>
            <a:r>
              <a:rPr lang="en-CA" sz="1200" dirty="0" smtClean="0"/>
              <a:t>Per Daniel Brown, in </a:t>
            </a:r>
            <a:r>
              <a:rPr lang="en-CA" sz="1200" i="1" dirty="0" smtClean="0"/>
              <a:t>Leadership is All About Change</a:t>
            </a:r>
            <a:endParaRPr lang="en-CA" sz="1200" i="1" dirty="0"/>
          </a:p>
        </p:txBody>
      </p:sp>
    </p:spTree>
    <p:extLst>
      <p:ext uri="{BB962C8B-B14F-4D97-AF65-F5344CB8AC3E}">
        <p14:creationId xmlns:p14="http://schemas.microsoft.com/office/powerpoint/2010/main" val="222492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425896" y="1777380"/>
            <a:ext cx="8394576" cy="3528392"/>
          </a:xfrm>
        </p:spPr>
        <p:txBody>
          <a:bodyPr>
            <a:normAutofit/>
          </a:bodyPr>
          <a:lstStyle/>
          <a:p>
            <a:pPr marL="457200" indent="-457200">
              <a:buFont typeface="+mj-lt"/>
              <a:buAutoNum type="arabicPeriod" startAt="10"/>
            </a:pPr>
            <a:r>
              <a:rPr lang="en-US" altLang="en-US" sz="2400" dirty="0" smtClean="0"/>
              <a:t>Don’t waver.</a:t>
            </a:r>
          </a:p>
          <a:p>
            <a:pPr marL="457200" indent="-457200">
              <a:buFont typeface="+mj-lt"/>
              <a:buAutoNum type="arabicPeriod" startAt="10"/>
            </a:pPr>
            <a:r>
              <a:rPr lang="en-US" altLang="en-US" sz="2400" dirty="0" smtClean="0"/>
              <a:t>Don’t take criticism personally.</a:t>
            </a:r>
          </a:p>
        </p:txBody>
      </p:sp>
      <p:sp>
        <p:nvSpPr>
          <p:cNvPr id="6" name="TextBox 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 and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467544" y="913284"/>
            <a:ext cx="8208912" cy="646331"/>
          </a:xfrm>
          <a:prstGeom prst="rect">
            <a:avLst/>
          </a:prstGeom>
          <a:noFill/>
        </p:spPr>
        <p:txBody>
          <a:bodyPr wrap="square" rtlCol="0">
            <a:spAutoFit/>
          </a:bodyPr>
          <a:lstStyle/>
          <a:p>
            <a:r>
              <a:rPr lang="en-CA" sz="2400" b="1" spc="50" dirty="0" smtClean="0">
                <a:ln w="12700" cmpd="sng">
                  <a:solidFill>
                    <a:schemeClr val="accent6">
                      <a:satMod val="120000"/>
                      <a:shade val="80000"/>
                    </a:schemeClr>
                  </a:solidFill>
                  <a:prstDash val="solid"/>
                </a:ln>
                <a:solidFill>
                  <a:srgbClr val="00B050"/>
                </a:solidFill>
                <a:effectLst>
                  <a:glow rad="53100">
                    <a:schemeClr val="accent6">
                      <a:satMod val="180000"/>
                      <a:alpha val="30000"/>
                    </a:schemeClr>
                  </a:glow>
                </a:effectLst>
              </a:rPr>
              <a:t>Helping Other to Take Risks and Change:</a:t>
            </a:r>
          </a:p>
          <a:p>
            <a:r>
              <a:rPr lang="en-CA" sz="1200" dirty="0" smtClean="0"/>
              <a:t>Per Daniel Brown, in </a:t>
            </a:r>
            <a:r>
              <a:rPr lang="en-CA" sz="1200" i="1" dirty="0" smtClean="0"/>
              <a:t>Leadership is All About Change</a:t>
            </a:r>
            <a:endParaRPr lang="en-CA" sz="1200" i="1" dirty="0"/>
          </a:p>
        </p:txBody>
      </p:sp>
      <p:pic>
        <p:nvPicPr>
          <p:cNvPr id="147458" name="Picture 2" descr="http://dilbert.com/dyn/str_strip/000000000/00000000/0000000/000000/00000/1000/000/1062/1062.strip.sunda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896161"/>
            <a:ext cx="5688632" cy="255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1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425896" y="1777380"/>
            <a:ext cx="8394576" cy="3528392"/>
          </a:xfrm>
        </p:spPr>
        <p:txBody>
          <a:bodyPr>
            <a:normAutofit lnSpcReduction="10000"/>
          </a:bodyPr>
          <a:lstStyle/>
          <a:p>
            <a:r>
              <a:rPr lang="en-US" altLang="en-US" sz="2400" dirty="0" smtClean="0"/>
              <a:t>Perception and insight into the realities of the world, and themselves.</a:t>
            </a:r>
          </a:p>
          <a:p>
            <a:r>
              <a:rPr lang="en-US" altLang="en-US" sz="2400" dirty="0" smtClean="0"/>
              <a:t>Motivation, in order to get through the levels of pain, learning, and loss of loyalty.</a:t>
            </a:r>
          </a:p>
          <a:p>
            <a:r>
              <a:rPr lang="en-US" altLang="en-US" sz="2400" dirty="0" smtClean="0"/>
              <a:t>Skills for analyzing cultural assumptions and dysfunctions.</a:t>
            </a:r>
          </a:p>
          <a:p>
            <a:r>
              <a:rPr lang="en-US" altLang="en-US" sz="2400" dirty="0" smtClean="0"/>
              <a:t>Emotional strength, to manage their own and other’s anxiety.</a:t>
            </a:r>
          </a:p>
          <a:p>
            <a:r>
              <a:rPr lang="en-US" altLang="en-US" sz="2400" dirty="0" smtClean="0"/>
              <a:t>Ability to build empowered, knowledge-based work teams because tasks will be too complex and information too widely distributed.</a:t>
            </a:r>
            <a:endParaRPr lang="en-US" altLang="en-US" sz="2400" dirty="0"/>
          </a:p>
        </p:txBody>
      </p:sp>
      <p:sp>
        <p:nvSpPr>
          <p:cNvPr id="6" name="TextBox 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 and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467544" y="913284"/>
            <a:ext cx="8208912" cy="646331"/>
          </a:xfrm>
          <a:prstGeom prst="rect">
            <a:avLst/>
          </a:prstGeom>
          <a:noFill/>
        </p:spPr>
        <p:txBody>
          <a:bodyPr wrap="square" rtlCol="0">
            <a:spAutoFit/>
          </a:bodyPr>
          <a:lstStyle/>
          <a:p>
            <a:r>
              <a:rPr lang="en-CA" sz="2400" b="1" spc="50" dirty="0" smtClean="0">
                <a:ln w="12700" cmpd="sng">
                  <a:solidFill>
                    <a:schemeClr val="accent6">
                      <a:satMod val="120000"/>
                      <a:shade val="80000"/>
                    </a:schemeClr>
                  </a:solidFill>
                  <a:prstDash val="solid"/>
                </a:ln>
                <a:solidFill>
                  <a:srgbClr val="00B050"/>
                </a:solidFill>
                <a:effectLst>
                  <a:glow rad="53100">
                    <a:schemeClr val="accent6">
                      <a:satMod val="180000"/>
                      <a:alpha val="30000"/>
                    </a:schemeClr>
                  </a:glow>
                </a:effectLst>
              </a:rPr>
              <a:t>In Order to Change, Leaders Need Extraordinary Levels of:</a:t>
            </a:r>
          </a:p>
          <a:p>
            <a:r>
              <a:rPr lang="en-CA" sz="1200" dirty="0" smtClean="0"/>
              <a:t>Per </a:t>
            </a:r>
            <a:r>
              <a:rPr lang="en-CA" sz="1200" dirty="0" err="1" smtClean="0"/>
              <a:t>Hesselbein</a:t>
            </a:r>
            <a:r>
              <a:rPr lang="en-CA" sz="1200" dirty="0" smtClean="0"/>
              <a:t>, in </a:t>
            </a:r>
            <a:r>
              <a:rPr lang="en-CA" sz="1200" i="1" dirty="0" smtClean="0"/>
              <a:t>The Leaders of the Future</a:t>
            </a:r>
            <a:endParaRPr lang="en-CA" sz="1200" i="1" dirty="0"/>
          </a:p>
        </p:txBody>
      </p:sp>
    </p:spTree>
    <p:extLst>
      <p:ext uri="{BB962C8B-B14F-4D97-AF65-F5344CB8AC3E}">
        <p14:creationId xmlns:p14="http://schemas.microsoft.com/office/powerpoint/2010/main" val="82067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323528" y="1273324"/>
            <a:ext cx="8394576" cy="2880320"/>
          </a:xfrm>
        </p:spPr>
        <p:txBody>
          <a:bodyPr>
            <a:normAutofit/>
          </a:bodyPr>
          <a:lstStyle/>
          <a:p>
            <a:pPr marL="0" indent="0">
              <a:buNone/>
            </a:pPr>
            <a:r>
              <a:rPr lang="en-US" altLang="en-US" sz="2800" i="1" dirty="0" smtClean="0"/>
              <a:t>“Show me a great company, and I’ll show you one that has radically changed itself and is looking forward to the opportunity to do so again.”</a:t>
            </a:r>
          </a:p>
          <a:p>
            <a:pPr marL="0" indent="0" algn="r">
              <a:buNone/>
            </a:pPr>
            <a:r>
              <a:rPr lang="en-US" altLang="en-US" sz="1600" dirty="0" smtClean="0"/>
              <a:t>Larry </a:t>
            </a:r>
            <a:r>
              <a:rPr lang="en-US" altLang="en-US" sz="1600" dirty="0" err="1" smtClean="0"/>
              <a:t>Bossidy</a:t>
            </a:r>
            <a:r>
              <a:rPr lang="en-US" altLang="en-US" sz="1600" dirty="0" smtClean="0"/>
              <a:t>, CEO of Allied Signal</a:t>
            </a:r>
            <a:endParaRPr lang="en-US" altLang="en-US" sz="1600" i="1" dirty="0"/>
          </a:p>
        </p:txBody>
      </p:sp>
      <p:sp>
        <p:nvSpPr>
          <p:cNvPr id="6" name="TextBox 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 and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5442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425896" y="1777380"/>
            <a:ext cx="8394576" cy="3528392"/>
          </a:xfrm>
        </p:spPr>
        <p:txBody>
          <a:bodyPr>
            <a:normAutofit/>
          </a:bodyPr>
          <a:lstStyle/>
          <a:p>
            <a:pPr marL="457200" indent="-457200">
              <a:buFont typeface="+mj-lt"/>
              <a:buAutoNum type="arabicPeriod"/>
            </a:pPr>
            <a:r>
              <a:rPr lang="en-US" altLang="en-US" sz="2400" dirty="0" smtClean="0"/>
              <a:t>Regard any new ideas from “below” with suspicion.</a:t>
            </a:r>
          </a:p>
          <a:p>
            <a:pPr marL="457200" indent="-457200">
              <a:buFont typeface="+mj-lt"/>
              <a:buAutoNum type="arabicPeriod"/>
            </a:pPr>
            <a:r>
              <a:rPr lang="en-US" altLang="en-US" sz="2400" dirty="0" smtClean="0"/>
              <a:t>Insist that people must go through layers of management to get your permission to do anything.</a:t>
            </a:r>
          </a:p>
          <a:p>
            <a:pPr marL="457200" indent="-457200">
              <a:buFont typeface="+mj-lt"/>
              <a:buAutoNum type="arabicPeriod"/>
            </a:pPr>
            <a:r>
              <a:rPr lang="en-US" altLang="en-US" sz="2400" dirty="0" smtClean="0"/>
              <a:t>Express criticism freely, and withhold praise.</a:t>
            </a:r>
          </a:p>
          <a:p>
            <a:pPr marL="457200" indent="-457200">
              <a:buFont typeface="+mj-lt"/>
              <a:buAutoNum type="arabicPeriod"/>
            </a:pPr>
            <a:r>
              <a:rPr lang="en-US" altLang="en-US" sz="2400" dirty="0" smtClean="0"/>
              <a:t>Treat identification of problems as a sign of failure.</a:t>
            </a:r>
          </a:p>
          <a:p>
            <a:pPr marL="457200" indent="-457200">
              <a:buFont typeface="+mj-lt"/>
              <a:buAutoNum type="arabicPeriod"/>
            </a:pPr>
            <a:r>
              <a:rPr lang="en-US" altLang="en-US" sz="2400" dirty="0" smtClean="0"/>
              <a:t>Control everything carefully.</a:t>
            </a:r>
          </a:p>
          <a:p>
            <a:pPr marL="457200" indent="-457200">
              <a:buFont typeface="+mj-lt"/>
              <a:buAutoNum type="arabicPeriod"/>
            </a:pPr>
            <a:r>
              <a:rPr lang="en-US" altLang="en-US" sz="2400" dirty="0" smtClean="0"/>
              <a:t>Secretly make decisions to reorganize everything or to change policies.</a:t>
            </a:r>
            <a:endParaRPr lang="en-US" altLang="en-US" sz="2400" dirty="0"/>
          </a:p>
        </p:txBody>
      </p:sp>
      <p:sp>
        <p:nvSpPr>
          <p:cNvPr id="6" name="TextBox 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 and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467544" y="913284"/>
            <a:ext cx="8208912" cy="646331"/>
          </a:xfrm>
          <a:prstGeom prst="rect">
            <a:avLst/>
          </a:prstGeom>
          <a:noFill/>
        </p:spPr>
        <p:txBody>
          <a:bodyPr wrap="square" rtlCol="0">
            <a:spAutoFit/>
          </a:bodyPr>
          <a:lstStyle/>
          <a:p>
            <a:r>
              <a:rPr lang="en-CA" sz="2400" b="1" spc="50" dirty="0" smtClean="0">
                <a:ln w="12700" cmpd="sng">
                  <a:solidFill>
                    <a:schemeClr val="accent6">
                      <a:satMod val="120000"/>
                      <a:shade val="80000"/>
                    </a:schemeClr>
                  </a:solidFill>
                  <a:prstDash val="solid"/>
                </a:ln>
                <a:solidFill>
                  <a:srgbClr val="00B050"/>
                </a:solidFill>
                <a:effectLst>
                  <a:glow rad="53100">
                    <a:schemeClr val="accent6">
                      <a:satMod val="180000"/>
                      <a:alpha val="30000"/>
                    </a:schemeClr>
                  </a:glow>
                </a:effectLst>
              </a:rPr>
              <a:t>Ten Rules for Stifling Change:</a:t>
            </a:r>
          </a:p>
          <a:p>
            <a:r>
              <a:rPr lang="en-CA" sz="1200" dirty="0" smtClean="0"/>
              <a:t>Per Lou Pritchett, in </a:t>
            </a:r>
            <a:r>
              <a:rPr lang="en-CA" sz="1200" i="1" dirty="0" smtClean="0"/>
              <a:t>Stop Paddling and Start Rocking the Boat</a:t>
            </a:r>
            <a:endParaRPr lang="en-CA" sz="1200" i="1" dirty="0"/>
          </a:p>
        </p:txBody>
      </p:sp>
    </p:spTree>
    <p:extLst>
      <p:ext uri="{BB962C8B-B14F-4D97-AF65-F5344CB8AC3E}">
        <p14:creationId xmlns:p14="http://schemas.microsoft.com/office/powerpoint/2010/main" val="405002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8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8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425896" y="1777380"/>
            <a:ext cx="8394576" cy="3528392"/>
          </a:xfrm>
        </p:spPr>
        <p:txBody>
          <a:bodyPr>
            <a:normAutofit/>
          </a:bodyPr>
          <a:lstStyle/>
          <a:p>
            <a:pPr marL="457200" indent="-457200">
              <a:buFont typeface="+mj-lt"/>
              <a:buAutoNum type="arabicPeriod" startAt="7"/>
            </a:pPr>
            <a:r>
              <a:rPr lang="en-US" altLang="en-US" sz="2400" dirty="0" smtClean="0"/>
              <a:t>Follow the “need to know” rule.  You never know when the right information might fall into the wrong hands.</a:t>
            </a:r>
          </a:p>
          <a:p>
            <a:pPr marL="457200" indent="-457200">
              <a:buFont typeface="+mj-lt"/>
              <a:buAutoNum type="arabicPeriod" startAt="7"/>
            </a:pPr>
            <a:r>
              <a:rPr lang="en-US" altLang="en-US" sz="2400" dirty="0" smtClean="0"/>
              <a:t>Assign others the tasks of implementing any tough decisions you have made.</a:t>
            </a:r>
          </a:p>
          <a:p>
            <a:pPr marL="457200" indent="-457200">
              <a:buFont typeface="+mj-lt"/>
              <a:buAutoNum type="arabicPeriod" startAt="7"/>
            </a:pPr>
            <a:r>
              <a:rPr lang="en-US" altLang="en-US" sz="2400" dirty="0" smtClean="0"/>
              <a:t>Operate on the assumption that nothing will work as well without you as it will with you.</a:t>
            </a:r>
          </a:p>
          <a:p>
            <a:pPr marL="457200" indent="-457200">
              <a:buFont typeface="+mj-lt"/>
              <a:buAutoNum type="arabicPeriod" startAt="7"/>
            </a:pPr>
            <a:r>
              <a:rPr lang="en-US" altLang="en-US" sz="2400" dirty="0" smtClean="0"/>
              <a:t>Never forget that you know more than anybody else about the church and ministry.</a:t>
            </a:r>
            <a:endParaRPr lang="en-US" altLang="en-US" sz="2400" dirty="0"/>
          </a:p>
        </p:txBody>
      </p:sp>
      <p:sp>
        <p:nvSpPr>
          <p:cNvPr id="6" name="TextBox 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 and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467544" y="913284"/>
            <a:ext cx="8208912" cy="646331"/>
          </a:xfrm>
          <a:prstGeom prst="rect">
            <a:avLst/>
          </a:prstGeom>
          <a:noFill/>
        </p:spPr>
        <p:txBody>
          <a:bodyPr wrap="square" rtlCol="0">
            <a:spAutoFit/>
          </a:bodyPr>
          <a:lstStyle/>
          <a:p>
            <a:r>
              <a:rPr lang="en-CA" sz="2400" b="1" spc="50" dirty="0" smtClean="0">
                <a:ln w="12700" cmpd="sng">
                  <a:solidFill>
                    <a:schemeClr val="accent6">
                      <a:satMod val="120000"/>
                      <a:shade val="80000"/>
                    </a:schemeClr>
                  </a:solidFill>
                  <a:prstDash val="solid"/>
                </a:ln>
                <a:solidFill>
                  <a:srgbClr val="00B050"/>
                </a:solidFill>
                <a:effectLst>
                  <a:glow rad="53100">
                    <a:schemeClr val="accent6">
                      <a:satMod val="180000"/>
                      <a:alpha val="30000"/>
                    </a:schemeClr>
                  </a:glow>
                </a:effectLst>
              </a:rPr>
              <a:t>Ten Rules for Stifling Change:</a:t>
            </a:r>
          </a:p>
          <a:p>
            <a:r>
              <a:rPr lang="en-CA" sz="1200" dirty="0" smtClean="0"/>
              <a:t>Per Lou Pritchett, in </a:t>
            </a:r>
            <a:r>
              <a:rPr lang="en-CA" sz="1200" i="1" dirty="0" smtClean="0"/>
              <a:t>Stop Paddling and Start Rocking the Boat</a:t>
            </a:r>
            <a:endParaRPr lang="en-CA" sz="1200" i="1" dirty="0"/>
          </a:p>
        </p:txBody>
      </p:sp>
    </p:spTree>
    <p:extLst>
      <p:ext uri="{BB962C8B-B14F-4D97-AF65-F5344CB8AC3E}">
        <p14:creationId xmlns:p14="http://schemas.microsoft.com/office/powerpoint/2010/main" val="1082086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425896" y="1777380"/>
            <a:ext cx="8394576" cy="2304256"/>
          </a:xfrm>
        </p:spPr>
        <p:txBody>
          <a:bodyPr>
            <a:normAutofit/>
          </a:bodyPr>
          <a:lstStyle/>
          <a:p>
            <a:pPr marL="457200" indent="-457200">
              <a:buFont typeface="+mj-lt"/>
              <a:buAutoNum type="arabicPeriod"/>
            </a:pPr>
            <a:r>
              <a:rPr lang="en-US" altLang="en-US" sz="2400" dirty="0" smtClean="0"/>
              <a:t>Believe that God’s truth is eternal.</a:t>
            </a:r>
          </a:p>
          <a:p>
            <a:pPr marL="457200" indent="-457200">
              <a:buFont typeface="+mj-lt"/>
              <a:buAutoNum type="arabicPeriod"/>
            </a:pPr>
            <a:r>
              <a:rPr lang="en-US" altLang="en-US" sz="2400" dirty="0" smtClean="0"/>
              <a:t>Believe that God is in control, not you.</a:t>
            </a:r>
          </a:p>
          <a:p>
            <a:pPr marL="457200" indent="-457200">
              <a:buFont typeface="+mj-lt"/>
              <a:buAutoNum type="arabicPeriod"/>
            </a:pPr>
            <a:r>
              <a:rPr lang="en-US" altLang="en-US" sz="2400" dirty="0" smtClean="0"/>
              <a:t>Keep your own approach to people and issues under control.  Do what is right, not what always feels right.</a:t>
            </a:r>
          </a:p>
          <a:p>
            <a:pPr marL="457200" indent="-457200">
              <a:buFont typeface="+mj-lt"/>
              <a:buAutoNum type="arabicPeriod"/>
            </a:pPr>
            <a:r>
              <a:rPr lang="en-US" altLang="en-US" sz="2400" dirty="0" smtClean="0"/>
              <a:t>Take ownership of the changes.</a:t>
            </a:r>
          </a:p>
          <a:p>
            <a:pPr marL="457200" indent="-457200">
              <a:buFont typeface="+mj-lt"/>
              <a:buAutoNum type="arabicPeriod"/>
            </a:pPr>
            <a:endParaRPr lang="en-US" altLang="en-US" sz="2400" dirty="0"/>
          </a:p>
        </p:txBody>
      </p:sp>
      <p:sp>
        <p:nvSpPr>
          <p:cNvPr id="6" name="TextBox 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 and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467544" y="913284"/>
            <a:ext cx="8208912" cy="461665"/>
          </a:xfrm>
          <a:prstGeom prst="rect">
            <a:avLst/>
          </a:prstGeom>
          <a:noFill/>
        </p:spPr>
        <p:txBody>
          <a:bodyPr wrap="square" rtlCol="0">
            <a:spAutoFit/>
          </a:bodyPr>
          <a:lstStyle/>
          <a:p>
            <a:r>
              <a:rPr lang="en-CA" sz="2400" b="1" spc="50" dirty="0" smtClean="0">
                <a:ln w="12700" cmpd="sng">
                  <a:solidFill>
                    <a:schemeClr val="tx1">
                      <a:lumMod val="95000"/>
                      <a:lumOff val="5000"/>
                    </a:schemeClr>
                  </a:solidFill>
                  <a:prstDash val="solid"/>
                </a:ln>
                <a:solidFill>
                  <a:srgbClr val="FFFF00"/>
                </a:solidFill>
                <a:effectLst>
                  <a:glow rad="53100">
                    <a:schemeClr val="accent6">
                      <a:satMod val="180000"/>
                      <a:alpha val="30000"/>
                    </a:schemeClr>
                  </a:glow>
                </a:effectLst>
              </a:rPr>
              <a:t>Attitudes of a Change Agent:</a:t>
            </a:r>
          </a:p>
        </p:txBody>
      </p:sp>
      <p:sp>
        <p:nvSpPr>
          <p:cNvPr id="3" name="TextBox 2"/>
          <p:cNvSpPr txBox="1"/>
          <p:nvPr/>
        </p:nvSpPr>
        <p:spPr>
          <a:xfrm>
            <a:off x="467544" y="4225652"/>
            <a:ext cx="8352928" cy="830997"/>
          </a:xfrm>
          <a:prstGeom prst="rect">
            <a:avLst/>
          </a:prstGeom>
          <a:noFill/>
        </p:spPr>
        <p:txBody>
          <a:bodyPr wrap="square" rtlCol="0">
            <a:spAutoFit/>
          </a:bodyPr>
          <a:lstStyle/>
          <a:p>
            <a:r>
              <a:rPr lang="en-CA" i="1" dirty="0" smtClean="0"/>
              <a:t>“I don’t need yes men around me.  I want everyone to tell me the truth even if it costs them their job.”</a:t>
            </a:r>
          </a:p>
          <a:p>
            <a:pPr algn="r"/>
            <a:r>
              <a:rPr lang="en-CA" sz="1200" dirty="0" smtClean="0"/>
              <a:t>Sam Goldwyn</a:t>
            </a:r>
            <a:endParaRPr lang="en-CA" sz="1200" dirty="0"/>
          </a:p>
        </p:txBody>
      </p:sp>
    </p:spTree>
    <p:extLst>
      <p:ext uri="{BB962C8B-B14F-4D97-AF65-F5344CB8AC3E}">
        <p14:creationId xmlns:p14="http://schemas.microsoft.com/office/powerpoint/2010/main" val="1247412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425896" y="1777380"/>
            <a:ext cx="8394576" cy="2304256"/>
          </a:xfrm>
        </p:spPr>
        <p:txBody>
          <a:bodyPr>
            <a:normAutofit/>
          </a:bodyPr>
          <a:lstStyle/>
          <a:p>
            <a:pPr marL="457200" indent="-457200">
              <a:buFont typeface="+mj-lt"/>
              <a:buAutoNum type="arabicPeriod" startAt="5"/>
            </a:pPr>
            <a:r>
              <a:rPr lang="en-US" altLang="en-US" sz="2400" dirty="0" smtClean="0"/>
              <a:t>Be tolerant of mistakes.  Well, some mistakes.</a:t>
            </a:r>
          </a:p>
          <a:p>
            <a:pPr marL="457200" indent="-457200">
              <a:buFont typeface="+mj-lt"/>
              <a:buAutoNum type="arabicPeriod" startAt="5"/>
            </a:pPr>
            <a:r>
              <a:rPr lang="en-US" altLang="en-US" sz="2400" dirty="0" smtClean="0"/>
              <a:t>Invest in the future, rather than trying to redesign the past.</a:t>
            </a:r>
          </a:p>
          <a:p>
            <a:pPr marL="457200" indent="-457200">
              <a:buFont typeface="+mj-lt"/>
              <a:buAutoNum type="arabicPeriod" startAt="5"/>
            </a:pPr>
            <a:r>
              <a:rPr lang="en-US" altLang="en-US" sz="2400" dirty="0" smtClean="0"/>
              <a:t>Keep your sense of </a:t>
            </a:r>
            <a:r>
              <a:rPr lang="en-US" altLang="en-US" sz="2400" dirty="0" err="1" smtClean="0"/>
              <a:t>humour</a:t>
            </a:r>
            <a:r>
              <a:rPr lang="en-US" altLang="en-US" sz="2400" dirty="0" smtClean="0"/>
              <a:t>.</a:t>
            </a:r>
          </a:p>
          <a:p>
            <a:pPr marL="457200" indent="-457200">
              <a:buFont typeface="+mj-lt"/>
              <a:buAutoNum type="arabicPeriod" startAt="5"/>
            </a:pPr>
            <a:endParaRPr lang="en-US" altLang="en-US" sz="2400" dirty="0" smtClean="0"/>
          </a:p>
          <a:p>
            <a:pPr marL="457200" indent="-457200">
              <a:buFont typeface="+mj-lt"/>
              <a:buAutoNum type="arabicPeriod" startAt="5"/>
            </a:pPr>
            <a:endParaRPr lang="en-US" altLang="en-US" sz="2400" dirty="0"/>
          </a:p>
        </p:txBody>
      </p:sp>
      <p:sp>
        <p:nvSpPr>
          <p:cNvPr id="6" name="TextBox 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 and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467544" y="913284"/>
            <a:ext cx="8208912" cy="461665"/>
          </a:xfrm>
          <a:prstGeom prst="rect">
            <a:avLst/>
          </a:prstGeom>
          <a:noFill/>
        </p:spPr>
        <p:txBody>
          <a:bodyPr wrap="square" rtlCol="0">
            <a:spAutoFit/>
          </a:bodyPr>
          <a:lstStyle/>
          <a:p>
            <a:r>
              <a:rPr lang="en-CA" sz="2400" b="1" spc="50" dirty="0" smtClean="0">
                <a:ln w="12700" cmpd="sng">
                  <a:solidFill>
                    <a:schemeClr val="tx1">
                      <a:lumMod val="95000"/>
                      <a:lumOff val="5000"/>
                    </a:schemeClr>
                  </a:solidFill>
                  <a:prstDash val="solid"/>
                </a:ln>
                <a:solidFill>
                  <a:srgbClr val="FFFF00"/>
                </a:solidFill>
                <a:effectLst>
                  <a:glow rad="53100">
                    <a:schemeClr val="accent6">
                      <a:satMod val="180000"/>
                      <a:alpha val="30000"/>
                    </a:schemeClr>
                  </a:glow>
                </a:effectLst>
              </a:rPr>
              <a:t>Attitudes of a Change Agent:</a:t>
            </a:r>
          </a:p>
        </p:txBody>
      </p:sp>
      <p:sp>
        <p:nvSpPr>
          <p:cNvPr id="3" name="TextBox 2"/>
          <p:cNvSpPr txBox="1"/>
          <p:nvPr/>
        </p:nvSpPr>
        <p:spPr>
          <a:xfrm>
            <a:off x="467544" y="4225652"/>
            <a:ext cx="8352928" cy="830997"/>
          </a:xfrm>
          <a:prstGeom prst="rect">
            <a:avLst/>
          </a:prstGeom>
          <a:noFill/>
        </p:spPr>
        <p:txBody>
          <a:bodyPr wrap="square" rtlCol="0">
            <a:spAutoFit/>
          </a:bodyPr>
          <a:lstStyle/>
          <a:p>
            <a:r>
              <a:rPr lang="en-CA" i="1" dirty="0" smtClean="0"/>
              <a:t>“The question is not whether or not there will be change, but how much there will be and how quickly it will come.</a:t>
            </a:r>
          </a:p>
          <a:p>
            <a:pPr algn="r"/>
            <a:r>
              <a:rPr lang="en-CA" sz="1200" dirty="0" smtClean="0"/>
              <a:t>Manuel London, in </a:t>
            </a:r>
            <a:r>
              <a:rPr lang="en-CA" sz="1200" i="1" dirty="0" smtClean="0"/>
              <a:t>Change Agents</a:t>
            </a:r>
            <a:endParaRPr lang="en-CA" sz="1200" i="1" dirty="0"/>
          </a:p>
        </p:txBody>
      </p:sp>
    </p:spTree>
    <p:extLst>
      <p:ext uri="{BB962C8B-B14F-4D97-AF65-F5344CB8AC3E}">
        <p14:creationId xmlns:p14="http://schemas.microsoft.com/office/powerpoint/2010/main" val="3124089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 and Change</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94562" name="Picture 2" descr="http://www.forimpact.org/wp-content/uploads/2012/10/dilbe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633364"/>
            <a:ext cx="7374762" cy="285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82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762000" y="1460500"/>
            <a:ext cx="79248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i="1">
                <a:latin typeface="Tahoma" pitchFamily="34" charset="0"/>
              </a:rPr>
              <a:t>“Strangely enough, this is the past that someone in the future is longing to go back to.”</a:t>
            </a:r>
            <a:endParaRPr lang="en-US" altLang="en-US"/>
          </a:p>
          <a:p>
            <a:pPr algn="r">
              <a:spcBef>
                <a:spcPct val="50000"/>
              </a:spcBef>
            </a:pPr>
            <a:r>
              <a:rPr lang="en-US" altLang="en-US" sz="2000"/>
              <a:t>Asheigh Brilliant</a:t>
            </a:r>
            <a:endParaRPr lang="en-US" altLang="en-US"/>
          </a:p>
        </p:txBody>
      </p:sp>
      <p:sp>
        <p:nvSpPr>
          <p:cNvPr id="3" name="TextBox 2"/>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Happens</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59710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625252"/>
            <a:ext cx="8229600" cy="952500"/>
          </a:xfrm>
        </p:spPr>
        <p:txBody>
          <a:bodyPr>
            <a:normAutofit/>
          </a:bodyPr>
          <a:lstStyle/>
          <a:p>
            <a:r>
              <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Four Change Elephants</a:t>
            </a:r>
          </a:p>
        </p:txBody>
      </p:sp>
      <p:sp>
        <p:nvSpPr>
          <p:cNvPr id="6147" name="Rectangle 3"/>
          <p:cNvSpPr>
            <a:spLocks noGrp="1" noChangeArrowheads="1"/>
          </p:cNvSpPr>
          <p:nvPr>
            <p:ph type="body" idx="1"/>
          </p:nvPr>
        </p:nvSpPr>
        <p:spPr>
          <a:xfrm>
            <a:off x="685800" y="1633364"/>
            <a:ext cx="3814192" cy="3700636"/>
          </a:xfrm>
        </p:spPr>
        <p:txBody>
          <a:bodyPr>
            <a:normAutofit/>
          </a:bodyPr>
          <a:lstStyle/>
          <a:p>
            <a:pPr marL="742950" indent="-742950">
              <a:buFont typeface="+mj-lt"/>
              <a:buAutoNum type="arabicPeriod"/>
            </a:pPr>
            <a:r>
              <a:rPr lang="en-US" altLang="en-US" sz="2800" dirty="0" smtClean="0"/>
              <a:t>The </a:t>
            </a:r>
            <a:r>
              <a:rPr lang="en-US" altLang="en-US" sz="2800" dirty="0"/>
              <a:t>Global </a:t>
            </a:r>
            <a:r>
              <a:rPr lang="en-US" altLang="en-US" sz="2800" dirty="0" smtClean="0"/>
              <a:t>Marketplace</a:t>
            </a:r>
            <a:endParaRPr lang="en-US" altLang="en-US" sz="2800" dirty="0"/>
          </a:p>
        </p:txBody>
      </p:sp>
      <p:sp>
        <p:nvSpPr>
          <p:cNvPr id="5" name="TextBox 4"/>
          <p:cNvSpPr txBox="1"/>
          <p:nvPr/>
        </p:nvSpPr>
        <p:spPr>
          <a:xfrm>
            <a:off x="2987824" y="121195"/>
            <a:ext cx="583264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C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Happens</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4716016" y="1762859"/>
            <a:ext cx="4104456" cy="224676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en-US" sz="2800" dirty="0" smtClean="0"/>
              <a:t>We </a:t>
            </a:r>
            <a:r>
              <a:rPr lang="en-US" altLang="en-US" sz="2800" dirty="0"/>
              <a:t>exist, work, and witness in an uncertain, unstable, global marketplace whether we like it or not</a:t>
            </a:r>
            <a:r>
              <a:rPr lang="en-US" altLang="en-US" sz="2800" dirty="0" smtClean="0"/>
              <a:t>.</a:t>
            </a:r>
            <a:endParaRPr lang="en-CA" dirty="0"/>
          </a:p>
        </p:txBody>
      </p:sp>
    </p:spTree>
    <p:extLst>
      <p:ext uri="{BB962C8B-B14F-4D97-AF65-F5344CB8AC3E}">
        <p14:creationId xmlns:p14="http://schemas.microsoft.com/office/powerpoint/2010/main" val="4134359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2067</TotalTime>
  <Words>3529</Words>
  <Application>Microsoft Office PowerPoint</Application>
  <PresentationFormat>On-screen Show (16:10)</PresentationFormat>
  <Paragraphs>604</Paragraphs>
  <Slides>78</Slides>
  <Notes>78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Arial Black</vt:lpstr>
      <vt:lpstr>Bazooka</vt:lpstr>
      <vt:lpstr>Calibri</vt:lpstr>
      <vt:lpstr>Tahoma</vt:lpstr>
      <vt:lpstr>Times New Roman</vt:lpstr>
      <vt:lpstr>Office Theme</vt:lpstr>
      <vt:lpstr>PowerPoint Presentation</vt:lpstr>
      <vt:lpstr>PowerPoint Presentation</vt:lpstr>
      <vt:lpstr>PowerPoint Presentation</vt:lpstr>
      <vt:lpstr>PowerPoint Presentation</vt:lpstr>
      <vt:lpstr>Simply Put: The Environment Has Changed</vt:lpstr>
      <vt:lpstr>PowerPoint Presentation</vt:lpstr>
      <vt:lpstr>However: The More Things Change…</vt:lpstr>
      <vt:lpstr>PowerPoint Presentation</vt:lpstr>
      <vt:lpstr>Four Change Elephants</vt:lpstr>
      <vt:lpstr>Four Change Elephants</vt:lpstr>
      <vt:lpstr>Four Change Elephants</vt:lpstr>
      <vt:lpstr>Four Change Elephants</vt:lpstr>
      <vt:lpstr>PowerPoint Presentation</vt:lpstr>
      <vt:lpstr>PowerPoint Presentation</vt:lpstr>
      <vt:lpstr>PowerPoint Presentation</vt:lpstr>
      <vt:lpstr>Reasons For Resistance</vt:lpstr>
      <vt:lpstr>PowerPoint Presentation</vt:lpstr>
      <vt:lpstr>Reasons For Resistance</vt:lpstr>
      <vt:lpstr>Electromagnetic Induction: Lenz’ Law – “the most human of the laws of physics” We Resist Change</vt:lpstr>
      <vt:lpstr>PowerPoint Presentation</vt:lpstr>
      <vt:lpstr>Why Change Occurs…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Horita</dc:creator>
  <cp:lastModifiedBy>David Horita</cp:lastModifiedBy>
  <cp:revision>167</cp:revision>
  <cp:lastPrinted>2014-02-04T21:00:33Z</cp:lastPrinted>
  <dcterms:created xsi:type="dcterms:W3CDTF">2014-01-13T16:57:17Z</dcterms:created>
  <dcterms:modified xsi:type="dcterms:W3CDTF">2021-09-02T22:08:26Z</dcterms:modified>
</cp:coreProperties>
</file>